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5" r:id="rId1"/>
  </p:sldMasterIdLst>
  <p:notesMasterIdLst>
    <p:notesMasterId r:id="rId38"/>
  </p:notesMasterIdLst>
  <p:sldIdLst>
    <p:sldId id="256" r:id="rId2"/>
    <p:sldId id="257" r:id="rId3"/>
    <p:sldId id="292" r:id="rId4"/>
    <p:sldId id="258" r:id="rId5"/>
    <p:sldId id="288" r:id="rId6"/>
    <p:sldId id="259" r:id="rId7"/>
    <p:sldId id="293"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3" r:id="rId21"/>
    <p:sldId id="274" r:id="rId22"/>
    <p:sldId id="276" r:id="rId23"/>
    <p:sldId id="277" r:id="rId24"/>
    <p:sldId id="289" r:id="rId25"/>
    <p:sldId id="278" r:id="rId26"/>
    <p:sldId id="279" r:id="rId27"/>
    <p:sldId id="290" r:id="rId28"/>
    <p:sldId id="280" r:id="rId29"/>
    <p:sldId id="281" r:id="rId30"/>
    <p:sldId id="282" r:id="rId31"/>
    <p:sldId id="291" r:id="rId32"/>
    <p:sldId id="283" r:id="rId33"/>
    <p:sldId id="285" r:id="rId34"/>
    <p:sldId id="284" r:id="rId35"/>
    <p:sldId id="286" r:id="rId36"/>
    <p:sldId id="287" r:id="rId3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882C180-F637-4E17-917E-613541E94397}" type="datetimeFigureOut">
              <a:rPr lang="fa-IR" smtClean="0"/>
              <a:t>04/07/1442</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F64FB70-3DB0-4FA2-A99B-3DCC4DB5CDAC}" type="slidenum">
              <a:rPr lang="fa-IR" smtClean="0"/>
              <a:t>‹#›</a:t>
            </a:fld>
            <a:endParaRPr lang="fa-IR"/>
          </a:p>
        </p:txBody>
      </p:sp>
    </p:spTree>
    <p:extLst>
      <p:ext uri="{BB962C8B-B14F-4D97-AF65-F5344CB8AC3E}">
        <p14:creationId xmlns:p14="http://schemas.microsoft.com/office/powerpoint/2010/main" val="39663543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0F64FB70-3DB0-4FA2-A99B-3DCC4DB5CDAC}" type="slidenum">
              <a:rPr lang="fa-IR" smtClean="0"/>
              <a:t>10</a:t>
            </a:fld>
            <a:endParaRPr lang="fa-IR"/>
          </a:p>
        </p:txBody>
      </p:sp>
    </p:spTree>
    <p:extLst>
      <p:ext uri="{BB962C8B-B14F-4D97-AF65-F5344CB8AC3E}">
        <p14:creationId xmlns:p14="http://schemas.microsoft.com/office/powerpoint/2010/main" val="790744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07E1AC93-3E8F-43DA-9893-8288D63090BE}" type="datetimeFigureOut">
              <a:rPr lang="fa-IR" smtClean="0"/>
              <a:t>04/07/1442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155D42A-246B-4810-AD7D-454BBC667B7E}" type="slidenum">
              <a:rPr lang="fa-IR" smtClean="0"/>
              <a:t>‹#›</a:t>
            </a:fld>
            <a:endParaRPr lang="fa-IR"/>
          </a:p>
        </p:txBody>
      </p:sp>
    </p:spTree>
    <p:extLst>
      <p:ext uri="{BB962C8B-B14F-4D97-AF65-F5344CB8AC3E}">
        <p14:creationId xmlns:p14="http://schemas.microsoft.com/office/powerpoint/2010/main" val="181705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7E1AC93-3E8F-43DA-9893-8288D63090BE}" type="datetimeFigureOut">
              <a:rPr lang="fa-IR" smtClean="0"/>
              <a:t>04/07/1442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155D42A-246B-4810-AD7D-454BBC667B7E}" type="slidenum">
              <a:rPr lang="fa-IR" smtClean="0"/>
              <a:t>‹#›</a:t>
            </a:fld>
            <a:endParaRPr lang="fa-IR"/>
          </a:p>
        </p:txBody>
      </p:sp>
    </p:spTree>
    <p:extLst>
      <p:ext uri="{BB962C8B-B14F-4D97-AF65-F5344CB8AC3E}">
        <p14:creationId xmlns:p14="http://schemas.microsoft.com/office/powerpoint/2010/main" val="146982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7E1AC93-3E8F-43DA-9893-8288D63090BE}" type="datetimeFigureOut">
              <a:rPr lang="fa-IR" smtClean="0"/>
              <a:t>04/07/1442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155D42A-246B-4810-AD7D-454BBC667B7E}" type="slidenum">
              <a:rPr lang="fa-IR" smtClean="0"/>
              <a:t>‹#›</a:t>
            </a:fld>
            <a:endParaRPr lang="fa-IR"/>
          </a:p>
        </p:txBody>
      </p:sp>
    </p:spTree>
    <p:extLst>
      <p:ext uri="{BB962C8B-B14F-4D97-AF65-F5344CB8AC3E}">
        <p14:creationId xmlns:p14="http://schemas.microsoft.com/office/powerpoint/2010/main" val="289939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7E1AC93-3E8F-43DA-9893-8288D63090BE}" type="datetimeFigureOut">
              <a:rPr lang="fa-IR" smtClean="0"/>
              <a:t>04/07/1442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155D42A-246B-4810-AD7D-454BBC667B7E}" type="slidenum">
              <a:rPr lang="fa-IR" smtClean="0"/>
              <a:t>‹#›</a:t>
            </a:fld>
            <a:endParaRPr lang="fa-IR"/>
          </a:p>
        </p:txBody>
      </p:sp>
    </p:spTree>
    <p:extLst>
      <p:ext uri="{BB962C8B-B14F-4D97-AF65-F5344CB8AC3E}">
        <p14:creationId xmlns:p14="http://schemas.microsoft.com/office/powerpoint/2010/main" val="369460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1AC93-3E8F-43DA-9893-8288D63090BE}" type="datetimeFigureOut">
              <a:rPr lang="fa-IR" smtClean="0"/>
              <a:t>04/07/1442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155D42A-246B-4810-AD7D-454BBC667B7E}" type="slidenum">
              <a:rPr lang="fa-IR" smtClean="0"/>
              <a:t>‹#›</a:t>
            </a:fld>
            <a:endParaRPr lang="fa-IR"/>
          </a:p>
        </p:txBody>
      </p:sp>
    </p:spTree>
    <p:extLst>
      <p:ext uri="{BB962C8B-B14F-4D97-AF65-F5344CB8AC3E}">
        <p14:creationId xmlns:p14="http://schemas.microsoft.com/office/powerpoint/2010/main" val="40569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07E1AC93-3E8F-43DA-9893-8288D63090BE}" type="datetimeFigureOut">
              <a:rPr lang="fa-IR" smtClean="0"/>
              <a:t>04/07/1442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155D42A-246B-4810-AD7D-454BBC667B7E}" type="slidenum">
              <a:rPr lang="fa-IR" smtClean="0"/>
              <a:t>‹#›</a:t>
            </a:fld>
            <a:endParaRPr lang="fa-IR"/>
          </a:p>
        </p:txBody>
      </p:sp>
    </p:spTree>
    <p:extLst>
      <p:ext uri="{BB962C8B-B14F-4D97-AF65-F5344CB8AC3E}">
        <p14:creationId xmlns:p14="http://schemas.microsoft.com/office/powerpoint/2010/main" val="147856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07E1AC93-3E8F-43DA-9893-8288D63090BE}" type="datetimeFigureOut">
              <a:rPr lang="fa-IR" smtClean="0"/>
              <a:t>04/07/1442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155D42A-246B-4810-AD7D-454BBC667B7E}" type="slidenum">
              <a:rPr lang="fa-IR" smtClean="0"/>
              <a:t>‹#›</a:t>
            </a:fld>
            <a:endParaRPr lang="fa-IR"/>
          </a:p>
        </p:txBody>
      </p:sp>
    </p:spTree>
    <p:extLst>
      <p:ext uri="{BB962C8B-B14F-4D97-AF65-F5344CB8AC3E}">
        <p14:creationId xmlns:p14="http://schemas.microsoft.com/office/powerpoint/2010/main" val="118899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07E1AC93-3E8F-43DA-9893-8288D63090BE}" type="datetimeFigureOut">
              <a:rPr lang="fa-IR" smtClean="0"/>
              <a:t>04/07/1442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155D42A-246B-4810-AD7D-454BBC667B7E}" type="slidenum">
              <a:rPr lang="fa-IR" smtClean="0"/>
              <a:t>‹#›</a:t>
            </a:fld>
            <a:endParaRPr lang="fa-IR"/>
          </a:p>
        </p:txBody>
      </p:sp>
    </p:spTree>
    <p:extLst>
      <p:ext uri="{BB962C8B-B14F-4D97-AF65-F5344CB8AC3E}">
        <p14:creationId xmlns:p14="http://schemas.microsoft.com/office/powerpoint/2010/main" val="230843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1AC93-3E8F-43DA-9893-8288D63090BE}" type="datetimeFigureOut">
              <a:rPr lang="fa-IR" smtClean="0"/>
              <a:t>04/07/1442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155D42A-246B-4810-AD7D-454BBC667B7E}" type="slidenum">
              <a:rPr lang="fa-IR" smtClean="0"/>
              <a:t>‹#›</a:t>
            </a:fld>
            <a:endParaRPr lang="fa-IR"/>
          </a:p>
        </p:txBody>
      </p:sp>
    </p:spTree>
    <p:extLst>
      <p:ext uri="{BB962C8B-B14F-4D97-AF65-F5344CB8AC3E}">
        <p14:creationId xmlns:p14="http://schemas.microsoft.com/office/powerpoint/2010/main" val="287237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1AC93-3E8F-43DA-9893-8288D63090BE}" type="datetimeFigureOut">
              <a:rPr lang="fa-IR" smtClean="0"/>
              <a:t>04/07/1442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155D42A-246B-4810-AD7D-454BBC667B7E}" type="slidenum">
              <a:rPr lang="fa-IR" smtClean="0"/>
              <a:t>‹#›</a:t>
            </a:fld>
            <a:endParaRPr lang="fa-IR"/>
          </a:p>
        </p:txBody>
      </p:sp>
    </p:spTree>
    <p:extLst>
      <p:ext uri="{BB962C8B-B14F-4D97-AF65-F5344CB8AC3E}">
        <p14:creationId xmlns:p14="http://schemas.microsoft.com/office/powerpoint/2010/main" val="93583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1AC93-3E8F-43DA-9893-8288D63090BE}" type="datetimeFigureOut">
              <a:rPr lang="fa-IR" smtClean="0"/>
              <a:t>04/07/1442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155D42A-246B-4810-AD7D-454BBC667B7E}" type="slidenum">
              <a:rPr lang="fa-IR" smtClean="0"/>
              <a:t>‹#›</a:t>
            </a:fld>
            <a:endParaRPr lang="fa-IR"/>
          </a:p>
        </p:txBody>
      </p:sp>
    </p:spTree>
    <p:extLst>
      <p:ext uri="{BB962C8B-B14F-4D97-AF65-F5344CB8AC3E}">
        <p14:creationId xmlns:p14="http://schemas.microsoft.com/office/powerpoint/2010/main" val="245538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7E1AC93-3E8F-43DA-9893-8288D63090BE}" type="datetimeFigureOut">
              <a:rPr lang="fa-IR" smtClean="0"/>
              <a:t>04/07/1442</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155D42A-246B-4810-AD7D-454BBC667B7E}" type="slidenum">
              <a:rPr lang="fa-IR" smtClean="0"/>
              <a:t>‹#›</a:t>
            </a:fld>
            <a:endParaRPr lang="fa-IR"/>
          </a:p>
        </p:txBody>
      </p:sp>
    </p:spTree>
    <p:extLst>
      <p:ext uri="{BB962C8B-B14F-4D97-AF65-F5344CB8AC3E}">
        <p14:creationId xmlns:p14="http://schemas.microsoft.com/office/powerpoint/2010/main" val="223906907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6997" y="2556527"/>
            <a:ext cx="9144000" cy="2387600"/>
          </a:xfrm>
        </p:spPr>
        <p:txBody>
          <a:bodyPr/>
          <a:lstStyle/>
          <a:p>
            <a:r>
              <a:rPr lang="fa-IR" dirty="0" smtClean="0"/>
              <a:t>Diagnosis &amp; Management of GDM</a:t>
            </a:r>
            <a:endParaRPr lang="fa-IR" dirty="0"/>
          </a:p>
        </p:txBody>
      </p:sp>
      <p:sp>
        <p:nvSpPr>
          <p:cNvPr id="3" name="TextBox 2"/>
          <p:cNvSpPr txBox="1"/>
          <p:nvPr/>
        </p:nvSpPr>
        <p:spPr>
          <a:xfrm>
            <a:off x="2313271" y="346510"/>
            <a:ext cx="7411453" cy="2123658"/>
          </a:xfrm>
          <a:prstGeom prst="rect">
            <a:avLst/>
          </a:prstGeom>
          <a:noFill/>
        </p:spPr>
        <p:txBody>
          <a:bodyPr wrap="square" rtlCol="1">
            <a:spAutoFit/>
          </a:bodyPr>
          <a:lstStyle/>
          <a:p>
            <a:pPr algn="ctr" rtl="0"/>
            <a:r>
              <a:rPr lang="fa-IR" sz="6600" b="1" i="1" dirty="0" smtClean="0">
                <a:solidFill>
                  <a:srgbClr val="FF0000"/>
                </a:solidFill>
              </a:rPr>
              <a:t>IN THE NAME OF GOD</a:t>
            </a:r>
            <a:endParaRPr lang="fa-IR" sz="6600" b="1" i="1" dirty="0">
              <a:solidFill>
                <a:srgbClr val="FF0000"/>
              </a:solidFill>
            </a:endParaRPr>
          </a:p>
        </p:txBody>
      </p:sp>
    </p:spTree>
    <p:extLst>
      <p:ext uri="{BB962C8B-B14F-4D97-AF65-F5344CB8AC3E}">
        <p14:creationId xmlns:p14="http://schemas.microsoft.com/office/powerpoint/2010/main" val="3679339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639" y="117693"/>
            <a:ext cx="11779045" cy="6555641"/>
          </a:xfrm>
          <a:prstGeom prst="rect">
            <a:avLst/>
          </a:prstGeom>
        </p:spPr>
        <p:txBody>
          <a:bodyPr wrap="square">
            <a:spAutoFit/>
          </a:bodyPr>
          <a:lstStyle/>
          <a:p>
            <a:pPr marL="457200" lvl="0" indent="-457200" algn="l" rtl="0">
              <a:lnSpc>
                <a:spcPct val="150000"/>
              </a:lnSpc>
              <a:buFont typeface="Wingdings" panose="05000000000000000000" pitchFamily="2" charset="2"/>
              <a:buChar char="v"/>
            </a:pPr>
            <a:r>
              <a:rPr lang="en-US" sz="2800" dirty="0">
                <a:solidFill>
                  <a:srgbClr val="1D2228"/>
                </a:solidFill>
                <a:latin typeface="Helvetica" panose="020B0604020202020204" pitchFamily="34" charset="0"/>
                <a:ea typeface="Times New Roman" panose="02020603050405020304" pitchFamily="18" charset="0"/>
              </a:rPr>
              <a:t>History of cardiovascular </a:t>
            </a:r>
            <a:r>
              <a:rPr lang="en-US" sz="2800" dirty="0" smtClean="0">
                <a:solidFill>
                  <a:srgbClr val="1D2228"/>
                </a:solidFill>
                <a:latin typeface="Helvetica" panose="020B0604020202020204" pitchFamily="34" charset="0"/>
                <a:ea typeface="Times New Roman" panose="02020603050405020304" pitchFamily="18" charset="0"/>
              </a:rPr>
              <a:t>disease</a:t>
            </a:r>
          </a:p>
          <a:p>
            <a:pPr marL="457200" lvl="0" indent="-457200" algn="l" rtl="0">
              <a:lnSpc>
                <a:spcPct val="150000"/>
              </a:lnSpc>
              <a:buFont typeface="Wingdings" panose="05000000000000000000" pitchFamily="2" charset="2"/>
              <a:buChar char="v"/>
            </a:pPr>
            <a:r>
              <a:rPr lang="en-US" sz="2800" dirty="0" smtClean="0">
                <a:solidFill>
                  <a:srgbClr val="1D2228"/>
                </a:solidFill>
                <a:latin typeface="Helvetica" panose="020B0604020202020204" pitchFamily="34" charset="0"/>
                <a:ea typeface="Times New Roman" panose="02020603050405020304" pitchFamily="18" charset="0"/>
              </a:rPr>
              <a:t>Hypertension </a:t>
            </a:r>
            <a:r>
              <a:rPr lang="en-US" sz="2800" dirty="0">
                <a:solidFill>
                  <a:srgbClr val="1D2228"/>
                </a:solidFill>
                <a:latin typeface="Helvetica" panose="020B0604020202020204" pitchFamily="34" charset="0"/>
                <a:ea typeface="Times New Roman" panose="02020603050405020304" pitchFamily="18" charset="0"/>
              </a:rPr>
              <a:t>or on therapy for </a:t>
            </a:r>
            <a:r>
              <a:rPr lang="en-US" sz="2800" dirty="0" smtClean="0">
                <a:solidFill>
                  <a:srgbClr val="1D2228"/>
                </a:solidFill>
                <a:latin typeface="Helvetica" panose="020B0604020202020204" pitchFamily="34" charset="0"/>
                <a:ea typeface="Times New Roman" panose="02020603050405020304" pitchFamily="18" charset="0"/>
              </a:rPr>
              <a:t>hypertension</a:t>
            </a:r>
            <a:endParaRPr lang="en-US" sz="2800" dirty="0">
              <a:solidFill>
                <a:srgbClr val="1D2228"/>
              </a:solidFill>
              <a:latin typeface="Helvetica" panose="020B0604020202020204" pitchFamily="34" charset="0"/>
              <a:ea typeface="Times New Roman" panose="02020603050405020304" pitchFamily="18" charset="0"/>
            </a:endParaRPr>
          </a:p>
          <a:p>
            <a:pPr marL="457200" lvl="0" indent="-457200" algn="l" rtl="0">
              <a:lnSpc>
                <a:spcPct val="150000"/>
              </a:lnSpc>
              <a:buFont typeface="Wingdings" panose="05000000000000000000" pitchFamily="2" charset="2"/>
              <a:buChar char="v"/>
            </a:pPr>
            <a:r>
              <a:rPr lang="en-US" sz="2800" dirty="0" smtClean="0">
                <a:solidFill>
                  <a:srgbClr val="1D2228"/>
                </a:solidFill>
                <a:latin typeface="Helvetica" panose="020B0604020202020204" pitchFamily="34" charset="0"/>
                <a:ea typeface="Times New Roman" panose="02020603050405020304" pitchFamily="18" charset="0"/>
              </a:rPr>
              <a:t>High-density </a:t>
            </a:r>
            <a:r>
              <a:rPr lang="en-US" sz="2800" dirty="0">
                <a:solidFill>
                  <a:srgbClr val="1D2228"/>
                </a:solidFill>
                <a:latin typeface="Helvetica" panose="020B0604020202020204" pitchFamily="34" charset="0"/>
                <a:ea typeface="Times New Roman" panose="02020603050405020304" pitchFamily="18" charset="0"/>
              </a:rPr>
              <a:t>lipoprotein cholesterol level &lt;35 mg/d  and/or </a:t>
            </a:r>
            <a:r>
              <a:rPr lang="en-US" sz="2800" dirty="0" smtClean="0">
                <a:solidFill>
                  <a:srgbClr val="1D2228"/>
                </a:solidFill>
                <a:latin typeface="Helvetica" panose="020B0604020202020204" pitchFamily="34" charset="0"/>
                <a:ea typeface="Times New Roman" panose="02020603050405020304" pitchFamily="18" charset="0"/>
              </a:rPr>
              <a:t>a</a:t>
            </a:r>
          </a:p>
          <a:p>
            <a:pPr marL="457200" lvl="0" indent="-457200" algn="l" rtl="0">
              <a:lnSpc>
                <a:spcPct val="150000"/>
              </a:lnSpc>
              <a:buFont typeface="Wingdings" panose="05000000000000000000" pitchFamily="2" charset="2"/>
              <a:buChar char="v"/>
            </a:pPr>
            <a:r>
              <a:rPr lang="en-US" sz="2800" dirty="0" smtClean="0">
                <a:solidFill>
                  <a:srgbClr val="1D2228"/>
                </a:solidFill>
                <a:latin typeface="Helvetica" panose="020B0604020202020204" pitchFamily="34" charset="0"/>
                <a:ea typeface="Times New Roman" panose="02020603050405020304" pitchFamily="18" charset="0"/>
              </a:rPr>
              <a:t>triglyceride </a:t>
            </a:r>
            <a:r>
              <a:rPr lang="en-US" sz="2800" dirty="0">
                <a:solidFill>
                  <a:srgbClr val="1D2228"/>
                </a:solidFill>
                <a:latin typeface="Helvetica" panose="020B0604020202020204" pitchFamily="34" charset="0"/>
                <a:ea typeface="Times New Roman" panose="02020603050405020304" pitchFamily="18" charset="0"/>
              </a:rPr>
              <a:t>level &gt;250 mg/</a:t>
            </a:r>
            <a:r>
              <a:rPr lang="en-US" sz="2800" dirty="0" err="1">
                <a:solidFill>
                  <a:srgbClr val="1D2228"/>
                </a:solidFill>
                <a:latin typeface="Helvetica" panose="020B0604020202020204" pitchFamily="34" charset="0"/>
                <a:ea typeface="Times New Roman" panose="02020603050405020304" pitchFamily="18" charset="0"/>
              </a:rPr>
              <a:t>dL</a:t>
            </a:r>
            <a:r>
              <a:rPr lang="en-US" sz="2800" dirty="0">
                <a:solidFill>
                  <a:srgbClr val="1D2228"/>
                </a:solidFill>
                <a:latin typeface="Helvetica" panose="020B0604020202020204" pitchFamily="34" charset="0"/>
                <a:ea typeface="Times New Roman" panose="02020603050405020304" pitchFamily="18" charset="0"/>
              </a:rPr>
              <a:t> </a:t>
            </a:r>
          </a:p>
          <a:p>
            <a:pPr marL="457200" indent="-457200" algn="l" rtl="0">
              <a:lnSpc>
                <a:spcPct val="150000"/>
              </a:lnSpc>
              <a:buFont typeface="Wingdings" panose="05000000000000000000" pitchFamily="2" charset="2"/>
              <a:buChar char="v"/>
            </a:pPr>
            <a:r>
              <a:rPr lang="en-US" sz="2800" dirty="0" smtClean="0">
                <a:solidFill>
                  <a:srgbClr val="1D2228"/>
                </a:solidFill>
                <a:latin typeface="Helvetica" panose="020B0604020202020204" pitchFamily="34" charset="0"/>
                <a:ea typeface="Times New Roman" panose="02020603050405020304" pitchFamily="18" charset="0"/>
              </a:rPr>
              <a:t>Polycystic </a:t>
            </a:r>
            <a:r>
              <a:rPr lang="en-US" sz="2800" dirty="0">
                <a:solidFill>
                  <a:srgbClr val="1D2228"/>
                </a:solidFill>
                <a:latin typeface="Helvetica" panose="020B0604020202020204" pitchFamily="34" charset="0"/>
                <a:ea typeface="Times New Roman" panose="02020603050405020304" pitchFamily="18" charset="0"/>
              </a:rPr>
              <a:t>ovary </a:t>
            </a:r>
            <a:r>
              <a:rPr lang="en-US" sz="2800" dirty="0" smtClean="0">
                <a:solidFill>
                  <a:srgbClr val="1D2228"/>
                </a:solidFill>
                <a:latin typeface="Helvetica" panose="020B0604020202020204" pitchFamily="34" charset="0"/>
                <a:ea typeface="Times New Roman" panose="02020603050405020304" pitchFamily="18" charset="0"/>
              </a:rPr>
              <a:t>syndrome</a:t>
            </a:r>
          </a:p>
          <a:p>
            <a:pPr marL="457200" indent="-457200" algn="l" rtl="0">
              <a:lnSpc>
                <a:spcPct val="150000"/>
              </a:lnSpc>
              <a:buFont typeface="Wingdings" panose="05000000000000000000" pitchFamily="2" charset="2"/>
              <a:buChar char="v"/>
            </a:pPr>
            <a:r>
              <a:rPr lang="en-US" sz="2800" dirty="0" smtClean="0">
                <a:solidFill>
                  <a:srgbClr val="1D2228"/>
                </a:solidFill>
                <a:latin typeface="Helvetica" panose="020B0604020202020204" pitchFamily="34" charset="0"/>
                <a:ea typeface="Times New Roman" panose="02020603050405020304" pitchFamily="18" charset="0"/>
              </a:rPr>
              <a:t>Physical inactivity</a:t>
            </a:r>
            <a:endParaRPr lang="en-US" sz="2800" dirty="0">
              <a:solidFill>
                <a:srgbClr val="1D2228"/>
              </a:solidFill>
              <a:latin typeface="Helvetica" panose="020B0604020202020204" pitchFamily="34" charset="0"/>
              <a:ea typeface="Times New Roman" panose="02020603050405020304" pitchFamily="18" charset="0"/>
            </a:endParaRPr>
          </a:p>
          <a:p>
            <a:pPr marL="457200" indent="-457200" algn="l" rtl="0">
              <a:lnSpc>
                <a:spcPct val="150000"/>
              </a:lnSpc>
              <a:buFont typeface="Wingdings" panose="05000000000000000000" pitchFamily="2" charset="2"/>
              <a:buChar char="v"/>
            </a:pPr>
            <a:r>
              <a:rPr lang="en-US" sz="2800" dirty="0" smtClean="0">
                <a:solidFill>
                  <a:srgbClr val="1D2228"/>
                </a:solidFill>
                <a:latin typeface="Helvetica" panose="020B0604020202020204" pitchFamily="34" charset="0"/>
                <a:ea typeface="Times New Roman" panose="02020603050405020304" pitchFamily="18" charset="0"/>
              </a:rPr>
              <a:t>Other </a:t>
            </a:r>
            <a:r>
              <a:rPr lang="en-US" sz="2800" dirty="0">
                <a:solidFill>
                  <a:srgbClr val="1D2228"/>
                </a:solidFill>
                <a:latin typeface="Helvetica" panose="020B0604020202020204" pitchFamily="34" charset="0"/>
                <a:ea typeface="Times New Roman" panose="02020603050405020304" pitchFamily="18" charset="0"/>
              </a:rPr>
              <a:t>clinical condition associated with insulin resistance (</a:t>
            </a:r>
            <a:r>
              <a:rPr lang="en-US" sz="2800" dirty="0" err="1">
                <a:solidFill>
                  <a:srgbClr val="1D2228"/>
                </a:solidFill>
                <a:latin typeface="Helvetica" panose="020B0604020202020204" pitchFamily="34" charset="0"/>
                <a:ea typeface="Times New Roman" panose="02020603050405020304" pitchFamily="18" charset="0"/>
              </a:rPr>
              <a:t>eg</a:t>
            </a:r>
            <a:r>
              <a:rPr lang="en-US" sz="2800" dirty="0">
                <a:solidFill>
                  <a:srgbClr val="1D2228"/>
                </a:solidFill>
                <a:latin typeface="Helvetica" panose="020B0604020202020204" pitchFamily="34" charset="0"/>
                <a:ea typeface="Times New Roman" panose="02020603050405020304" pitchFamily="18" charset="0"/>
              </a:rPr>
              <a:t>, severe </a:t>
            </a:r>
            <a:r>
              <a:rPr lang="en-US" sz="2800" dirty="0">
                <a:solidFill>
                  <a:srgbClr val="1D2228"/>
                </a:solidFill>
                <a:latin typeface="Helvetica" panose="020B0604020202020204" pitchFamily="34" charset="0"/>
                <a:ea typeface="Times New Roman" panose="02020603050405020304" pitchFamily="18" charset="0"/>
              </a:rPr>
              <a:t>obesity, acanthosis </a:t>
            </a:r>
            <a:r>
              <a:rPr lang="en-US" sz="2800" dirty="0" err="1" smtClean="0">
                <a:solidFill>
                  <a:srgbClr val="1D2228"/>
                </a:solidFill>
                <a:latin typeface="Helvetica" panose="020B0604020202020204" pitchFamily="34" charset="0"/>
                <a:ea typeface="Times New Roman" panose="02020603050405020304" pitchFamily="18" charset="0"/>
              </a:rPr>
              <a:t>nigricans</a:t>
            </a:r>
            <a:r>
              <a:rPr lang="en-US" sz="2800" dirty="0" smtClean="0">
                <a:solidFill>
                  <a:srgbClr val="1D2228"/>
                </a:solidFill>
                <a:latin typeface="Helvetica" panose="020B0604020202020204" pitchFamily="34" charset="0"/>
                <a:ea typeface="Times New Roman" panose="02020603050405020304" pitchFamily="18" charset="0"/>
              </a:rPr>
              <a:t>)</a:t>
            </a:r>
          </a:p>
          <a:p>
            <a:pPr marL="457200" indent="-457200" algn="l" rtl="0">
              <a:lnSpc>
                <a:spcPct val="150000"/>
              </a:lnSpc>
              <a:buFont typeface="Wingdings" panose="05000000000000000000" pitchFamily="2" charset="2"/>
              <a:buChar char="v"/>
            </a:pPr>
            <a:r>
              <a:rPr lang="en-US" sz="2800" dirty="0" smtClean="0">
                <a:solidFill>
                  <a:srgbClr val="1D2228"/>
                </a:solidFill>
                <a:latin typeface="Helvetica" panose="020B0604020202020204" pitchFamily="34" charset="0"/>
                <a:ea typeface="Times New Roman" panose="02020603050405020304" pitchFamily="18" charset="0"/>
              </a:rPr>
              <a:t>Previous </a:t>
            </a:r>
            <a:r>
              <a:rPr lang="en-US" sz="2800" dirty="0">
                <a:solidFill>
                  <a:srgbClr val="1D2228"/>
                </a:solidFill>
                <a:latin typeface="Helvetica" panose="020B0604020202020204" pitchFamily="34" charset="0"/>
                <a:ea typeface="Times New Roman" panose="02020603050405020304" pitchFamily="18" charset="0"/>
              </a:rPr>
              <a:t>birth of an infant weighing ≥4000 </a:t>
            </a:r>
            <a:endParaRPr lang="en-US" sz="2800" dirty="0">
              <a:solidFill>
                <a:srgbClr val="1D2228"/>
              </a:solidFill>
              <a:latin typeface="Helvetica" panose="020B0604020202020204" pitchFamily="34" charset="0"/>
              <a:ea typeface="Times New Roman" panose="02020603050405020304" pitchFamily="18" charset="0"/>
            </a:endParaRPr>
          </a:p>
          <a:p>
            <a:pPr marL="457200" indent="-457200" algn="l" rtl="0">
              <a:lnSpc>
                <a:spcPct val="150000"/>
              </a:lnSpc>
              <a:buFont typeface="Wingdings" panose="05000000000000000000" pitchFamily="2" charset="2"/>
              <a:buChar char="v"/>
            </a:pPr>
            <a:r>
              <a:rPr lang="en-US" sz="2800" dirty="0" smtClean="0">
                <a:solidFill>
                  <a:srgbClr val="1D2228"/>
                </a:solidFill>
                <a:latin typeface="Helvetica" panose="020B0604020202020204" pitchFamily="34" charset="0"/>
                <a:ea typeface="Times New Roman" panose="02020603050405020304" pitchFamily="18" charset="0"/>
              </a:rPr>
              <a:t>Older </a:t>
            </a:r>
            <a:r>
              <a:rPr lang="en-US" sz="2800" dirty="0">
                <a:solidFill>
                  <a:srgbClr val="1D2228"/>
                </a:solidFill>
                <a:latin typeface="Helvetica" panose="020B0604020202020204" pitchFamily="34" charset="0"/>
                <a:ea typeface="Times New Roman" panose="02020603050405020304" pitchFamily="18" charset="0"/>
              </a:rPr>
              <a:t>age</a:t>
            </a:r>
            <a:endParaRPr lang="fa-IR" sz="2800" dirty="0">
              <a:solidFill>
                <a:srgbClr val="1D2228"/>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82219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304" y="460732"/>
            <a:ext cx="10889382" cy="3970318"/>
          </a:xfrm>
          <a:prstGeom prst="rect">
            <a:avLst/>
          </a:prstGeom>
        </p:spPr>
        <p:txBody>
          <a:bodyPr wrap="square">
            <a:spAutoFit/>
          </a:bodyPr>
          <a:lstStyle/>
          <a:p>
            <a:pPr algn="l" rtl="0">
              <a:lnSpc>
                <a:spcPct val="150000"/>
              </a:lnSpc>
            </a:pPr>
            <a:r>
              <a:rPr lang="en-US" sz="2800" dirty="0">
                <a:solidFill>
                  <a:srgbClr val="1D2228"/>
                </a:solidFill>
                <a:latin typeface="Helvetica" panose="020B0604020202020204" pitchFamily="34" charset="0"/>
                <a:ea typeface="Times New Roman" panose="02020603050405020304" pitchFamily="18" charset="0"/>
              </a:rPr>
              <a:t>Standard ADA criteria for diagnosis of diabetes in </a:t>
            </a:r>
            <a:r>
              <a:rPr lang="en-US" sz="2800" dirty="0" err="1">
                <a:solidFill>
                  <a:srgbClr val="1D2228"/>
                </a:solidFill>
                <a:latin typeface="Helvetica" panose="020B0604020202020204" pitchFamily="34" charset="0"/>
                <a:ea typeface="Times New Roman" panose="02020603050405020304" pitchFamily="18" charset="0"/>
              </a:rPr>
              <a:t>nonpregnant</a:t>
            </a:r>
            <a:r>
              <a:rPr lang="en-US" sz="2800" dirty="0">
                <a:solidFill>
                  <a:srgbClr val="1D2228"/>
                </a:solidFill>
                <a:latin typeface="Helvetica" panose="020B0604020202020204" pitchFamily="34" charset="0"/>
                <a:ea typeface="Times New Roman" panose="02020603050405020304" pitchFamily="18" charset="0"/>
              </a:rPr>
              <a:t> adults may be used to diagnose overt diabetes in early </a:t>
            </a:r>
            <a:r>
              <a:rPr lang="en-US" sz="2800" dirty="0" smtClean="0">
                <a:solidFill>
                  <a:srgbClr val="1D2228"/>
                </a:solidFill>
                <a:latin typeface="Helvetica" panose="020B0604020202020204" pitchFamily="34" charset="0"/>
                <a:ea typeface="Times New Roman" panose="02020603050405020304" pitchFamily="18" charset="0"/>
              </a:rPr>
              <a:t>pregnancy:</a:t>
            </a:r>
          </a:p>
          <a:p>
            <a:pPr marL="457200" indent="-457200" algn="l" rtl="0">
              <a:lnSpc>
                <a:spcPct val="150000"/>
              </a:lnSpc>
              <a:buAutoNum type="arabicPeriod"/>
            </a:pPr>
            <a:r>
              <a:rPr lang="en-US" sz="2800" dirty="0" smtClean="0">
                <a:solidFill>
                  <a:srgbClr val="1D2228"/>
                </a:solidFill>
                <a:latin typeface="Helvetica" panose="020B0604020202020204" pitchFamily="34" charset="0"/>
              </a:rPr>
              <a:t>A1C≥6.5%</a:t>
            </a:r>
          </a:p>
          <a:p>
            <a:pPr marL="457200" indent="-457200" algn="l" rtl="0">
              <a:lnSpc>
                <a:spcPct val="150000"/>
              </a:lnSpc>
              <a:buAutoNum type="arabicPeriod"/>
            </a:pPr>
            <a:r>
              <a:rPr lang="en-US" sz="2800" dirty="0" smtClean="0">
                <a:solidFill>
                  <a:srgbClr val="1D2228"/>
                </a:solidFill>
                <a:latin typeface="Helvetica" panose="020B0604020202020204" pitchFamily="34" charset="0"/>
              </a:rPr>
              <a:t>FPG≥ 126mg/dl</a:t>
            </a:r>
          </a:p>
          <a:p>
            <a:pPr marL="457200" indent="-457200" algn="l" rtl="0">
              <a:lnSpc>
                <a:spcPct val="150000"/>
              </a:lnSpc>
              <a:buAutoNum type="arabicPeriod"/>
            </a:pPr>
            <a:r>
              <a:rPr lang="en-US" sz="2800" dirty="0" smtClean="0">
                <a:solidFill>
                  <a:srgbClr val="1D2228"/>
                </a:solidFill>
                <a:latin typeface="Helvetica" panose="020B0604020202020204" pitchFamily="34" charset="0"/>
              </a:rPr>
              <a:t>2 hour plasma glucose≥200mg/dl during an OGTT</a:t>
            </a:r>
          </a:p>
          <a:p>
            <a:pPr marL="457200" indent="-457200" algn="l" rtl="0">
              <a:lnSpc>
                <a:spcPct val="150000"/>
              </a:lnSpc>
              <a:buAutoNum type="arabicPeriod"/>
            </a:pPr>
            <a:r>
              <a:rPr lang="en-US" sz="2800" dirty="0" smtClean="0">
                <a:solidFill>
                  <a:srgbClr val="1D2228"/>
                </a:solidFill>
                <a:latin typeface="Helvetica" panose="020B0604020202020204" pitchFamily="34" charset="0"/>
              </a:rPr>
              <a:t>in a patient with classic symptoms of hyperglycemia </a:t>
            </a:r>
          </a:p>
        </p:txBody>
      </p:sp>
    </p:spTree>
    <p:extLst>
      <p:ext uri="{BB962C8B-B14F-4D97-AF65-F5344CB8AC3E}">
        <p14:creationId xmlns:p14="http://schemas.microsoft.com/office/powerpoint/2010/main" val="3873955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4939" y="451106"/>
            <a:ext cx="10976008" cy="2217082"/>
          </a:xfrm>
          <a:prstGeom prst="rect">
            <a:avLst/>
          </a:prstGeom>
        </p:spPr>
        <p:txBody>
          <a:bodyPr wrap="square">
            <a:spAutoFit/>
          </a:bodyPr>
          <a:lstStyle/>
          <a:p>
            <a:pPr algn="l" rtl="0">
              <a:lnSpc>
                <a:spcPct val="150000"/>
              </a:lnSpc>
            </a:pPr>
            <a:r>
              <a:rPr lang="en-US" sz="3200" dirty="0">
                <a:solidFill>
                  <a:srgbClr val="1D2228"/>
                </a:solidFill>
                <a:latin typeface="Helvetica" panose="020B0604020202020204" pitchFamily="34" charset="0"/>
                <a:ea typeface="Times New Roman" panose="02020603050405020304" pitchFamily="18" charset="0"/>
              </a:rPr>
              <a:t>In the absence of early testing or if early testing is negative, universal screening is performed at 24 to 28 weeks of gestation </a:t>
            </a:r>
            <a:endParaRPr lang="fa-IR" sz="4800" dirty="0"/>
          </a:p>
        </p:txBody>
      </p:sp>
    </p:spTree>
    <p:extLst>
      <p:ext uri="{BB962C8B-B14F-4D97-AF65-F5344CB8AC3E}">
        <p14:creationId xmlns:p14="http://schemas.microsoft.com/office/powerpoint/2010/main" val="1628504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1313" y="250256"/>
            <a:ext cx="6824312" cy="707886"/>
          </a:xfrm>
          <a:prstGeom prst="rect">
            <a:avLst/>
          </a:prstGeom>
          <a:noFill/>
        </p:spPr>
        <p:txBody>
          <a:bodyPr wrap="square" rtlCol="1">
            <a:spAutoFit/>
          </a:bodyPr>
          <a:lstStyle/>
          <a:p>
            <a:pPr algn="ctr" rtl="0"/>
            <a:r>
              <a:rPr lang="en-US" sz="4000" dirty="0" smtClean="0"/>
              <a:t>Screening methods</a:t>
            </a:r>
            <a:endParaRPr lang="fa-IR" sz="4000" dirty="0"/>
          </a:p>
        </p:txBody>
      </p:sp>
      <p:sp>
        <p:nvSpPr>
          <p:cNvPr id="4" name="TextBox 3"/>
          <p:cNvSpPr txBox="1"/>
          <p:nvPr/>
        </p:nvSpPr>
        <p:spPr>
          <a:xfrm>
            <a:off x="871388" y="1810468"/>
            <a:ext cx="10866922" cy="1569660"/>
          </a:xfrm>
          <a:prstGeom prst="rect">
            <a:avLst/>
          </a:prstGeom>
          <a:noFill/>
        </p:spPr>
        <p:txBody>
          <a:bodyPr wrap="square" rtlCol="1">
            <a:spAutoFit/>
          </a:bodyPr>
          <a:lstStyle/>
          <a:p>
            <a:r>
              <a:rPr lang="fa-IR" sz="3200" dirty="0" smtClean="0"/>
              <a:t>برای تمامی خانم ها در ابتدای بارداری</a:t>
            </a:r>
            <a:r>
              <a:rPr lang="en-US" sz="3200" dirty="0" smtClean="0"/>
              <a:t>FBS </a:t>
            </a:r>
            <a:r>
              <a:rPr lang="fa-IR" sz="3200" dirty="0" smtClean="0"/>
              <a:t> و در هفته 24  تا 28 تست </a:t>
            </a:r>
            <a:r>
              <a:rPr lang="en-US" sz="3200" dirty="0" smtClean="0"/>
              <a:t>OGTT </a:t>
            </a:r>
            <a:r>
              <a:rPr lang="fa-IR" sz="3200" dirty="0" smtClean="0"/>
              <a:t> (آزمون تحمل یک ساعت و دو ساعت بعد از مصرف 75 کرم گلوکز خوراکی) انجام میشود.</a:t>
            </a:r>
            <a:endParaRPr lang="fa-IR" sz="3200" dirty="0"/>
          </a:p>
        </p:txBody>
      </p:sp>
    </p:spTree>
    <p:extLst>
      <p:ext uri="{BB962C8B-B14F-4D97-AF65-F5344CB8AC3E}">
        <p14:creationId xmlns:p14="http://schemas.microsoft.com/office/powerpoint/2010/main" val="2055604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069" t="45170" r="39475" b="7874"/>
          <a:stretch/>
        </p:blipFill>
        <p:spPr>
          <a:xfrm>
            <a:off x="-112766" y="260556"/>
            <a:ext cx="12304766" cy="5968180"/>
          </a:xfrm>
          <a:prstGeom prst="rect">
            <a:avLst/>
          </a:prstGeom>
        </p:spPr>
      </p:pic>
    </p:spTree>
    <p:extLst>
      <p:ext uri="{BB962C8B-B14F-4D97-AF65-F5344CB8AC3E}">
        <p14:creationId xmlns:p14="http://schemas.microsoft.com/office/powerpoint/2010/main" val="1365336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4675" y="497242"/>
            <a:ext cx="9975808" cy="584775"/>
          </a:xfrm>
          <a:prstGeom prst="rect">
            <a:avLst/>
          </a:prstGeom>
        </p:spPr>
        <p:txBody>
          <a:bodyPr wrap="none">
            <a:spAutoFit/>
          </a:bodyPr>
          <a:lstStyle/>
          <a:p>
            <a:pPr algn="l" rtl="0"/>
            <a:r>
              <a:rPr lang="en-US" sz="3200" dirty="0">
                <a:solidFill>
                  <a:srgbClr val="1D2228"/>
                </a:solidFill>
                <a:latin typeface="Helvetica" panose="020B0604020202020204" pitchFamily="34" charset="0"/>
                <a:ea typeface="Times New Roman" panose="02020603050405020304" pitchFamily="18" charset="0"/>
              </a:rPr>
              <a:t>Patients unable to tolerate oral hyperosmolar glucose </a:t>
            </a:r>
            <a:endParaRPr lang="fa-IR" sz="4800" dirty="0"/>
          </a:p>
        </p:txBody>
      </p:sp>
      <p:sp>
        <p:nvSpPr>
          <p:cNvPr id="5" name="Rectangle 4"/>
          <p:cNvSpPr/>
          <p:nvPr/>
        </p:nvSpPr>
        <p:spPr>
          <a:xfrm>
            <a:off x="1104675" y="1625091"/>
            <a:ext cx="9588992" cy="3275256"/>
          </a:xfrm>
          <a:prstGeom prst="rect">
            <a:avLst/>
          </a:prstGeom>
        </p:spPr>
        <p:txBody>
          <a:bodyPr wrap="square">
            <a:spAutoFit/>
          </a:bodyPr>
          <a:lstStyle/>
          <a:p>
            <a:pPr marL="342900" indent="-342900" algn="l" rtl="0">
              <a:lnSpc>
                <a:spcPct val="150000"/>
              </a:lnSpc>
              <a:spcAft>
                <a:spcPts val="800"/>
              </a:spcAft>
              <a:buFont typeface="Wingdings" panose="05000000000000000000" pitchFamily="2" charset="2"/>
              <a:buChar char="v"/>
            </a:pPr>
            <a:r>
              <a:rPr lang="en-US" sz="3200" dirty="0">
                <a:solidFill>
                  <a:srgbClr val="1D2228"/>
                </a:solidFill>
                <a:latin typeface="Helvetica" panose="020B0604020202020204" pitchFamily="34" charset="0"/>
                <a:ea typeface="Times New Roman" panose="02020603050405020304" pitchFamily="18" charset="0"/>
                <a:cs typeface="Arial" panose="020B0604020202020204" pitchFamily="34" charset="0"/>
              </a:rPr>
              <a:t>Serial glucose monitoring </a:t>
            </a:r>
            <a:endParaRPr lang="en-US" sz="3200" dirty="0">
              <a:latin typeface="Calibri" panose="020F0502020204030204" pitchFamily="34" charset="0"/>
              <a:ea typeface="Calibri" panose="020F0502020204030204" pitchFamily="34" charset="0"/>
              <a:cs typeface="Arial" panose="020B0604020202020204" pitchFamily="34" charset="0"/>
            </a:endParaRPr>
          </a:p>
          <a:p>
            <a:pPr marL="342900" indent="-342900" algn="l" rtl="0">
              <a:lnSpc>
                <a:spcPct val="150000"/>
              </a:lnSpc>
              <a:spcAft>
                <a:spcPts val="800"/>
              </a:spcAft>
              <a:buFont typeface="Wingdings" panose="05000000000000000000" pitchFamily="2" charset="2"/>
              <a:buChar char="v"/>
            </a:pPr>
            <a:r>
              <a:rPr lang="en-US" sz="3200" dirty="0">
                <a:solidFill>
                  <a:srgbClr val="1D2228"/>
                </a:solidFill>
                <a:latin typeface="Helvetica" panose="020B0604020202020204" pitchFamily="34" charset="0"/>
                <a:ea typeface="Times New Roman" panose="02020603050405020304" pitchFamily="18" charset="0"/>
                <a:cs typeface="Arial" panose="020B0604020202020204" pitchFamily="34" charset="0"/>
              </a:rPr>
              <a:t>Fasting plasma glucose or A1C</a:t>
            </a:r>
            <a:endParaRPr lang="en-US" sz="3200" dirty="0">
              <a:latin typeface="Calibri" panose="020F0502020204030204" pitchFamily="34" charset="0"/>
              <a:ea typeface="Calibri" panose="020F0502020204030204" pitchFamily="34" charset="0"/>
              <a:cs typeface="Arial" panose="020B0604020202020204" pitchFamily="34" charset="0"/>
            </a:endParaRPr>
          </a:p>
          <a:p>
            <a:pPr marL="342900" indent="-342900" algn="l" rtl="0">
              <a:lnSpc>
                <a:spcPct val="150000"/>
              </a:lnSpc>
              <a:spcAft>
                <a:spcPts val="800"/>
              </a:spcAft>
              <a:buFont typeface="Wingdings" panose="05000000000000000000" pitchFamily="2" charset="2"/>
              <a:buChar char="v"/>
            </a:pPr>
            <a:r>
              <a:rPr lang="en-US" sz="3200" dirty="0">
                <a:solidFill>
                  <a:srgbClr val="1D2228"/>
                </a:solidFill>
                <a:latin typeface="Helvetica" panose="020B0604020202020204" pitchFamily="34" charset="0"/>
                <a:ea typeface="Times New Roman" panose="02020603050405020304" pitchFamily="18" charset="0"/>
                <a:cs typeface="Arial" panose="020B0604020202020204" pitchFamily="34" charset="0"/>
              </a:rPr>
              <a:t>Test alternatives to the GCT and </a:t>
            </a:r>
            <a:r>
              <a:rPr lang="en-US" sz="3200" dirty="0" smtClean="0">
                <a:solidFill>
                  <a:srgbClr val="1D2228"/>
                </a:solidFill>
                <a:latin typeface="Helvetica" panose="020B0604020202020204" pitchFamily="34" charset="0"/>
                <a:ea typeface="Times New Roman" panose="02020603050405020304" pitchFamily="18" charset="0"/>
                <a:cs typeface="Arial" panose="020B0604020202020204" pitchFamily="34" charset="0"/>
              </a:rPr>
              <a:t>GTT</a:t>
            </a:r>
          </a:p>
          <a:p>
            <a:pPr marL="342900" indent="-342900" algn="l" rtl="0">
              <a:lnSpc>
                <a:spcPct val="150000"/>
              </a:lnSpc>
              <a:spcAft>
                <a:spcPts val="800"/>
              </a:spcAft>
              <a:buFont typeface="Wingdings" panose="05000000000000000000" pitchFamily="2" charset="2"/>
              <a:buChar char="v"/>
            </a:pPr>
            <a:r>
              <a:rPr lang="en-US" sz="3200" dirty="0">
                <a:solidFill>
                  <a:srgbClr val="1D2228"/>
                </a:solidFill>
                <a:latin typeface="Helvetica" panose="020B0604020202020204" pitchFamily="34" charset="0"/>
                <a:ea typeface="Times New Roman" panose="02020603050405020304" pitchFamily="18" charset="0"/>
              </a:rPr>
              <a:t>Intravenous GTT </a:t>
            </a:r>
            <a:r>
              <a:rPr lang="en-US" sz="3200" dirty="0" smtClean="0">
                <a:solidFill>
                  <a:srgbClr val="1D2228"/>
                </a:solidFill>
                <a:latin typeface="Helvetica" panose="020B0604020202020204" pitchFamily="34" charset="0"/>
                <a:ea typeface="Times New Roman" panose="02020603050405020304" pitchFamily="18"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0002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0500" y="305769"/>
            <a:ext cx="9776166" cy="1277914"/>
          </a:xfrm>
          <a:prstGeom prst="rect">
            <a:avLst/>
          </a:prstGeom>
        </p:spPr>
        <p:txBody>
          <a:bodyPr wrap="square">
            <a:spAutoFit/>
          </a:bodyPr>
          <a:lstStyle/>
          <a:p>
            <a:pPr algn="ctr" rtl="0">
              <a:lnSpc>
                <a:spcPct val="107000"/>
              </a:lnSpc>
              <a:spcAft>
                <a:spcPts val="800"/>
              </a:spcAft>
            </a:pPr>
            <a:r>
              <a:rPr lang="en-US" sz="3600" b="1" dirty="0">
                <a:solidFill>
                  <a:srgbClr val="FF0000"/>
                </a:solidFill>
                <a:latin typeface="Calibri" panose="020F0502020204030204" pitchFamily="34" charset="0"/>
                <a:ea typeface="Calibri" panose="020F0502020204030204" pitchFamily="34" charset="0"/>
                <a:cs typeface="Arial" panose="020B0604020202020204" pitchFamily="34" charset="0"/>
              </a:rPr>
              <a:t>general approach to treatment of gestational diabetes mellitus</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979126" y="1815905"/>
            <a:ext cx="10628941" cy="4443139"/>
          </a:xfrm>
          <a:prstGeom prst="rect">
            <a:avLst/>
          </a:prstGeom>
        </p:spPr>
        <p:txBody>
          <a:bodyPr wrap="square">
            <a:spAutoFit/>
          </a:bodyPr>
          <a:lstStyle/>
          <a:p>
            <a:pPr algn="l" rtl="0"/>
            <a:r>
              <a:rPr lang="en-US" sz="3200" dirty="0">
                <a:latin typeface="Calibri" panose="020F0502020204030204" pitchFamily="34" charset="0"/>
                <a:ea typeface="Calibri" panose="020F0502020204030204" pitchFamily="34" charset="0"/>
                <a:cs typeface="Arial" panose="020B0604020202020204" pitchFamily="34" charset="0"/>
              </a:rPr>
              <a:t>Treatment of gestational diabetes can improve pregnancy </a:t>
            </a:r>
            <a:r>
              <a:rPr lang="en-US" sz="3200" dirty="0" smtClean="0">
                <a:latin typeface="Calibri" panose="020F0502020204030204" pitchFamily="34" charset="0"/>
                <a:ea typeface="Calibri" panose="020F0502020204030204" pitchFamily="34" charset="0"/>
                <a:cs typeface="Arial" panose="020B0604020202020204" pitchFamily="34" charset="0"/>
              </a:rPr>
              <a:t>outcome</a:t>
            </a:r>
          </a:p>
          <a:p>
            <a:pPr algn="l" rtl="0"/>
            <a:r>
              <a:rPr lang="en-US" sz="3200" dirty="0">
                <a:latin typeface="Calibri" panose="020F0502020204030204" pitchFamily="34" charset="0"/>
                <a:ea typeface="Calibri" panose="020F0502020204030204" pitchFamily="34" charset="0"/>
                <a:cs typeface="Arial" panose="020B0604020202020204" pitchFamily="34" charset="0"/>
              </a:rPr>
              <a:t>Identifying women with gestational diabetes mellitus is important to minimize maternal and neonatal </a:t>
            </a:r>
            <a:r>
              <a:rPr lang="en-US" sz="3200" dirty="0" smtClean="0">
                <a:latin typeface="Calibri" panose="020F0502020204030204" pitchFamily="34" charset="0"/>
                <a:ea typeface="Calibri" panose="020F0502020204030204" pitchFamily="34" charset="0"/>
                <a:cs typeface="Arial" panose="020B0604020202020204" pitchFamily="34" charset="0"/>
              </a:rPr>
              <a:t>morbidity:</a:t>
            </a:r>
          </a:p>
          <a:p>
            <a:pPr marL="457200" indent="-457200" algn="l" rtl="0">
              <a:lnSpc>
                <a:spcPct val="107000"/>
              </a:lnSpc>
              <a:spcAft>
                <a:spcPts val="80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Arial" panose="020B0604020202020204" pitchFamily="34" charset="0"/>
              </a:rPr>
              <a:t>Preeclampsia</a:t>
            </a:r>
          </a:p>
          <a:p>
            <a:pPr marL="457200" indent="-457200" algn="l" rtl="0">
              <a:lnSpc>
                <a:spcPct val="107000"/>
              </a:lnSpc>
              <a:spcAft>
                <a:spcPts val="80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Arial" panose="020B0604020202020204" pitchFamily="34" charset="0"/>
              </a:rPr>
              <a:t>Birth weight &gt;4000 g</a:t>
            </a:r>
          </a:p>
          <a:p>
            <a:pPr marL="457200" indent="-457200" algn="l" rtl="0">
              <a:lnSpc>
                <a:spcPct val="107000"/>
              </a:lnSpc>
              <a:spcAft>
                <a:spcPts val="80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Arial" panose="020B0604020202020204" pitchFamily="34" charset="0"/>
              </a:rPr>
              <a:t>Shoulder dystocia </a:t>
            </a:r>
          </a:p>
          <a:p>
            <a:pPr algn="l" rtl="0"/>
            <a:endParaRPr lang="fa-IR"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1934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5152" y="477993"/>
            <a:ext cx="10761416" cy="5909310"/>
          </a:xfrm>
          <a:prstGeom prst="rect">
            <a:avLst/>
          </a:prstGeom>
        </p:spPr>
        <p:txBody>
          <a:bodyPr wrap="square">
            <a:spAutoFit/>
          </a:bodyPr>
          <a:lstStyle/>
          <a:p>
            <a:pPr algn="l" rtl="0">
              <a:lnSpc>
                <a:spcPct val="150000"/>
              </a:lnSpc>
            </a:pPr>
            <a:r>
              <a:rPr lang="en-US" sz="3600" dirty="0">
                <a:latin typeface="Calibri" panose="020F0502020204030204" pitchFamily="34" charset="0"/>
                <a:ea typeface="Calibri" panose="020F0502020204030204" pitchFamily="34" charset="0"/>
                <a:cs typeface="Arial" panose="020B0604020202020204" pitchFamily="34" charset="0"/>
              </a:rPr>
              <a:t>NUTRITIONAL </a:t>
            </a:r>
            <a:r>
              <a:rPr lang="en-US" sz="3600" dirty="0" smtClean="0">
                <a:latin typeface="Calibri" panose="020F0502020204030204" pitchFamily="34" charset="0"/>
                <a:ea typeface="Calibri" panose="020F0502020204030204" pitchFamily="34" charset="0"/>
                <a:cs typeface="Arial" panose="020B0604020202020204" pitchFamily="34" charset="0"/>
              </a:rPr>
              <a:t>THERAPY</a:t>
            </a:r>
          </a:p>
          <a:p>
            <a:pPr algn="l" rtl="0">
              <a:lnSpc>
                <a:spcPct val="150000"/>
              </a:lnSpc>
            </a:pPr>
            <a:r>
              <a:rPr lang="en-US" sz="3600" dirty="0" smtClean="0">
                <a:latin typeface="Calibri" panose="020F0502020204030204" pitchFamily="34" charset="0"/>
                <a:ea typeface="Calibri" panose="020F0502020204030204" pitchFamily="34" charset="0"/>
                <a:cs typeface="Arial" panose="020B0604020202020204" pitchFamily="34" charset="0"/>
              </a:rPr>
              <a:t> </a:t>
            </a:r>
            <a:r>
              <a:rPr lang="en-US" sz="3600" dirty="0">
                <a:latin typeface="Calibri" panose="020F0502020204030204" pitchFamily="34" charset="0"/>
                <a:ea typeface="Calibri" panose="020F0502020204030204" pitchFamily="34" charset="0"/>
                <a:cs typeface="Arial" panose="020B0604020202020204" pitchFamily="34" charset="0"/>
              </a:rPr>
              <a:t>Most women with gestational diabetes (70 to 85 percent) can achieve </a:t>
            </a:r>
            <a:r>
              <a:rPr lang="en-US" sz="3600" dirty="0" err="1">
                <a:latin typeface="Calibri" panose="020F0502020204030204" pitchFamily="34" charset="0"/>
                <a:ea typeface="Calibri" panose="020F0502020204030204" pitchFamily="34" charset="0"/>
                <a:cs typeface="Arial" panose="020B0604020202020204" pitchFamily="34" charset="0"/>
              </a:rPr>
              <a:t>normoglycemia</a:t>
            </a:r>
            <a:r>
              <a:rPr lang="en-US" sz="3600" dirty="0">
                <a:latin typeface="Calibri" panose="020F0502020204030204" pitchFamily="34" charset="0"/>
                <a:ea typeface="Calibri" panose="020F0502020204030204" pitchFamily="34" charset="0"/>
                <a:cs typeface="Arial" panose="020B0604020202020204" pitchFamily="34" charset="0"/>
              </a:rPr>
              <a:t> with nutritional therapy alone </a:t>
            </a:r>
            <a:endParaRPr lang="en-US" sz="3600" dirty="0" smtClean="0">
              <a:latin typeface="Calibri" panose="020F0502020204030204" pitchFamily="34" charset="0"/>
              <a:ea typeface="Calibri" panose="020F0502020204030204" pitchFamily="34" charset="0"/>
              <a:cs typeface="Arial" panose="020B0604020202020204" pitchFamily="34" charset="0"/>
            </a:endParaRPr>
          </a:p>
          <a:p>
            <a:pPr algn="l" rtl="0">
              <a:lnSpc>
                <a:spcPct val="150000"/>
              </a:lnSpc>
            </a:pPr>
            <a:r>
              <a:rPr lang="en-US" sz="3600" b="1" i="1" dirty="0">
                <a:latin typeface="Calibri" panose="020F0502020204030204" pitchFamily="34" charset="0"/>
                <a:ea typeface="Calibri" panose="020F0502020204030204" pitchFamily="34" charset="0"/>
                <a:cs typeface="Arial" panose="020B0604020202020204" pitchFamily="34" charset="0"/>
              </a:rPr>
              <a:t>Meal plan </a:t>
            </a:r>
            <a:r>
              <a:rPr lang="en-US" sz="3600" b="1" i="1" dirty="0" smtClean="0">
                <a:latin typeface="Calibri" panose="020F0502020204030204" pitchFamily="34" charset="0"/>
                <a:ea typeface="Calibri" panose="020F0502020204030204" pitchFamily="34" charset="0"/>
                <a:cs typeface="Arial" panose="020B0604020202020204" pitchFamily="34" charset="0"/>
              </a:rPr>
              <a:t>:</a:t>
            </a:r>
            <a:r>
              <a:rPr lang="en-US" sz="3600" dirty="0">
                <a:latin typeface="Calibri" panose="020F0502020204030204" pitchFamily="34" charset="0"/>
                <a:ea typeface="Calibri" panose="020F0502020204030204" pitchFamily="34" charset="0"/>
                <a:cs typeface="Arial" panose="020B0604020202020204" pitchFamily="34" charset="0"/>
              </a:rPr>
              <a:t>A typical meal plan for women with gestational diabetes mellitus includes three small- to moderate-sized meals and two to four snacks</a:t>
            </a:r>
            <a:endParaRPr lang="fa-IR" sz="3600" b="1" i="1" dirty="0"/>
          </a:p>
        </p:txBody>
      </p:sp>
    </p:spTree>
    <p:extLst>
      <p:ext uri="{BB962C8B-B14F-4D97-AF65-F5344CB8AC3E}">
        <p14:creationId xmlns:p14="http://schemas.microsoft.com/office/powerpoint/2010/main" val="1893632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5780" y="640890"/>
            <a:ext cx="10903668" cy="3046988"/>
          </a:xfrm>
          <a:prstGeom prst="rect">
            <a:avLst/>
          </a:prstGeom>
        </p:spPr>
        <p:txBody>
          <a:bodyPr wrap="square">
            <a:spAutoFit/>
          </a:bodyPr>
          <a:lstStyle/>
          <a:p>
            <a:pPr algn="l" rtl="0">
              <a:lnSpc>
                <a:spcPct val="150000"/>
              </a:lnSpc>
            </a:pPr>
            <a:r>
              <a:rPr lang="en-US" sz="3200" dirty="0">
                <a:latin typeface="Calibri" panose="020F0502020204030204" pitchFamily="34" charset="0"/>
                <a:ea typeface="Calibri" panose="020F0502020204030204" pitchFamily="34" charset="0"/>
                <a:cs typeface="Arial" panose="020B0604020202020204" pitchFamily="34" charset="0"/>
              </a:rPr>
              <a:t>After prescribing the diet, it is important to pay attention to subsequent changes in weight</a:t>
            </a:r>
            <a:r>
              <a:rPr lang="en-US" sz="1050" dirty="0" smtClean="0">
                <a:latin typeface="Calibri" panose="020F0502020204030204" pitchFamily="34" charset="0"/>
                <a:ea typeface="Calibri" panose="020F0502020204030204" pitchFamily="34" charset="0"/>
                <a:cs typeface="Arial" panose="020B0604020202020204" pitchFamily="34" charset="0"/>
              </a:rPr>
              <a:t>.</a:t>
            </a:r>
          </a:p>
          <a:p>
            <a:pPr marL="457200" indent="-457200" algn="l" rtl="0">
              <a:lnSpc>
                <a:spcPct val="150000"/>
              </a:lnSpc>
              <a:buFont typeface="Wingdings" panose="05000000000000000000" pitchFamily="2" charset="2"/>
              <a:buChar char="q"/>
            </a:pPr>
            <a:r>
              <a:rPr lang="en-US" sz="3200" dirty="0">
                <a:latin typeface="Calibri" panose="020F0502020204030204" pitchFamily="34" charset="0"/>
                <a:ea typeface="Calibri" panose="020F0502020204030204" pitchFamily="34" charset="0"/>
                <a:cs typeface="Arial" panose="020B0604020202020204" pitchFamily="34" charset="0"/>
              </a:rPr>
              <a:t>Supplements </a:t>
            </a:r>
            <a:endParaRPr lang="en-US" sz="3200" dirty="0" smtClean="0">
              <a:latin typeface="Calibri" panose="020F0502020204030204" pitchFamily="34" charset="0"/>
              <a:ea typeface="Calibri" panose="020F0502020204030204" pitchFamily="34" charset="0"/>
              <a:cs typeface="Arial" panose="020B0604020202020204" pitchFamily="34" charset="0"/>
            </a:endParaRPr>
          </a:p>
          <a:p>
            <a:pPr marL="457200" indent="-457200" algn="l" rtl="0">
              <a:lnSpc>
                <a:spcPct val="150000"/>
              </a:lnSpc>
              <a:buFont typeface="Wingdings" panose="05000000000000000000" pitchFamily="2" charset="2"/>
              <a:buChar char="q"/>
            </a:pPr>
            <a:r>
              <a:rPr lang="en-US" sz="3200" dirty="0">
                <a:latin typeface="Calibri" panose="020F0502020204030204" pitchFamily="34" charset="0"/>
                <a:ea typeface="Calibri" panose="020F0502020204030204" pitchFamily="34" charset="0"/>
                <a:cs typeface="Arial" panose="020B0604020202020204" pitchFamily="34" charset="0"/>
              </a:rPr>
              <a:t>EXERCISE</a:t>
            </a:r>
            <a:endParaRPr lang="fa-IR"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3077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3435" y="295113"/>
            <a:ext cx="6116611" cy="830997"/>
          </a:xfrm>
          <a:prstGeom prst="rect">
            <a:avLst/>
          </a:prstGeom>
        </p:spPr>
        <p:txBody>
          <a:bodyPr wrap="none">
            <a:spAutoFit/>
          </a:bodyPr>
          <a:lstStyle/>
          <a:p>
            <a:pPr algn="l" rtl="0"/>
            <a:r>
              <a:rPr lang="en-US" sz="4800" dirty="0">
                <a:latin typeface="Calibri" panose="020F0502020204030204" pitchFamily="34" charset="0"/>
                <a:ea typeface="Calibri" panose="020F0502020204030204" pitchFamily="34" charset="0"/>
                <a:cs typeface="Arial" panose="020B0604020202020204" pitchFamily="34" charset="0"/>
              </a:rPr>
              <a:t>GLUCOSE MONITORING</a:t>
            </a:r>
            <a:endParaRPr lang="fa-IR" sz="7200" dirty="0"/>
          </a:p>
        </p:txBody>
      </p:sp>
      <p:sp>
        <p:nvSpPr>
          <p:cNvPr id="3" name="Rectangle 2"/>
          <p:cNvSpPr/>
          <p:nvPr/>
        </p:nvSpPr>
        <p:spPr>
          <a:xfrm>
            <a:off x="616019" y="863003"/>
            <a:ext cx="10934298" cy="3785652"/>
          </a:xfrm>
          <a:prstGeom prst="rect">
            <a:avLst/>
          </a:prstGeom>
        </p:spPr>
        <p:txBody>
          <a:bodyPr wrap="square">
            <a:spAutoFit/>
          </a:bodyPr>
          <a:lstStyle/>
          <a:p>
            <a:pPr algn="l" rtl="0">
              <a:lnSpc>
                <a:spcPct val="150000"/>
              </a:lnSpc>
            </a:pPr>
            <a:r>
              <a:rPr lang="en-US" sz="4000" dirty="0">
                <a:solidFill>
                  <a:srgbClr val="FF0000"/>
                </a:solidFill>
                <a:latin typeface="Calibri" panose="020F0502020204030204" pitchFamily="34" charset="0"/>
                <a:ea typeface="Calibri" panose="020F0502020204030204" pitchFamily="34" charset="0"/>
                <a:cs typeface="Arial" panose="020B0604020202020204" pitchFamily="34" charset="0"/>
              </a:rPr>
              <a:t>Frequency: </a:t>
            </a:r>
            <a:r>
              <a:rPr lang="en-US" sz="4000" dirty="0">
                <a:latin typeface="Calibri" panose="020F0502020204030204" pitchFamily="34" charset="0"/>
                <a:ea typeface="Calibri" panose="020F0502020204030204" pitchFamily="34" charset="0"/>
                <a:cs typeface="Arial" panose="020B0604020202020204" pitchFamily="34" charset="0"/>
              </a:rPr>
              <a:t>at least 4 times a day</a:t>
            </a:r>
          </a:p>
          <a:p>
            <a:pPr algn="l" rtl="0">
              <a:lnSpc>
                <a:spcPct val="150000"/>
              </a:lnSpc>
            </a:pPr>
            <a:r>
              <a:rPr lang="en-US" sz="4000" dirty="0">
                <a:solidFill>
                  <a:srgbClr val="FF0000"/>
                </a:solidFill>
                <a:latin typeface="Calibri" panose="020F0502020204030204" pitchFamily="34" charset="0"/>
                <a:ea typeface="Calibri" panose="020F0502020204030204" pitchFamily="34" charset="0"/>
                <a:cs typeface="Arial" panose="020B0604020202020204" pitchFamily="34" charset="0"/>
              </a:rPr>
              <a:t>Timing : </a:t>
            </a:r>
            <a:r>
              <a:rPr lang="en-US" sz="4000" dirty="0">
                <a:latin typeface="Calibri" panose="020F0502020204030204" pitchFamily="34" charset="0"/>
                <a:ea typeface="Calibri" panose="020F0502020204030204" pitchFamily="34" charset="0"/>
                <a:cs typeface="Arial" panose="020B0604020202020204" pitchFamily="34" charset="0"/>
              </a:rPr>
              <a:t>For women with gestational diabetes mellitus, we suggest measuring blood glucose on awakening and after meals throughout </a:t>
            </a:r>
            <a:r>
              <a:rPr lang="en-US" sz="4000" dirty="0" smtClean="0">
                <a:latin typeface="Calibri" panose="020F0502020204030204" pitchFamily="34" charset="0"/>
                <a:ea typeface="Calibri" panose="020F0502020204030204" pitchFamily="34" charset="0"/>
                <a:cs typeface="Arial" panose="020B0604020202020204" pitchFamily="34" charset="0"/>
              </a:rPr>
              <a:t>pregnancy</a:t>
            </a:r>
            <a:endParaRPr lang="en-US" sz="4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0137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687" y="911225"/>
            <a:ext cx="11174130" cy="4931310"/>
          </a:xfrm>
        </p:spPr>
        <p:txBody>
          <a:bodyPr>
            <a:noAutofit/>
          </a:bodyPr>
          <a:lstStyle/>
          <a:p>
            <a:pPr algn="l" rtl="0">
              <a:lnSpc>
                <a:spcPct val="150000"/>
              </a:lnSpc>
            </a:pPr>
            <a:r>
              <a:rPr lang="en-US" sz="3200" dirty="0" smtClean="0">
                <a:solidFill>
                  <a:srgbClr val="1D2228"/>
                </a:solidFill>
                <a:effectLst/>
                <a:latin typeface="Helvetica" panose="020B0604020202020204" pitchFamily="34" charset="0"/>
                <a:ea typeface="Times New Roman" panose="02020603050405020304" pitchFamily="18" charset="0"/>
              </a:rPr>
              <a:t>Pregnancy is accompanied by insulin resistance, mediated primarily by placental secretion of </a:t>
            </a:r>
            <a:r>
              <a:rPr lang="en-US" sz="3200" dirty="0" err="1" smtClean="0">
                <a:solidFill>
                  <a:srgbClr val="1D2228"/>
                </a:solidFill>
                <a:effectLst/>
                <a:latin typeface="Helvetica" panose="020B0604020202020204" pitchFamily="34" charset="0"/>
                <a:ea typeface="Times New Roman" panose="02020603050405020304" pitchFamily="18" charset="0"/>
              </a:rPr>
              <a:t>diabetogenic</a:t>
            </a:r>
            <a:r>
              <a:rPr lang="en-US" sz="3200" dirty="0" smtClean="0">
                <a:solidFill>
                  <a:srgbClr val="1D2228"/>
                </a:solidFill>
                <a:effectLst/>
                <a:latin typeface="Helvetica" panose="020B0604020202020204" pitchFamily="34" charset="0"/>
                <a:ea typeface="Times New Roman" panose="02020603050405020304" pitchFamily="18" charset="0"/>
              </a:rPr>
              <a:t> hormones including </a:t>
            </a:r>
            <a:r>
              <a:rPr lang="en-US" sz="3200" dirty="0" smtClean="0">
                <a:solidFill>
                  <a:srgbClr val="FF0000"/>
                </a:solidFill>
                <a:effectLst/>
                <a:latin typeface="Helvetica" panose="020B0604020202020204" pitchFamily="34" charset="0"/>
                <a:ea typeface="Times New Roman" panose="02020603050405020304" pitchFamily="18" charset="0"/>
              </a:rPr>
              <a:t>g</a:t>
            </a:r>
            <a:r>
              <a:rPr lang="en-US" sz="3200" dirty="0" smtClean="0">
                <a:solidFill>
                  <a:srgbClr val="1D2228"/>
                </a:solidFill>
                <a:effectLst/>
                <a:latin typeface="Helvetica" panose="020B0604020202020204" pitchFamily="34" charset="0"/>
                <a:ea typeface="Times New Roman" panose="02020603050405020304" pitchFamily="18" charset="0"/>
              </a:rPr>
              <a:t>rowth hormone, </a:t>
            </a:r>
            <a:r>
              <a:rPr lang="en-US" sz="3200" dirty="0" err="1">
                <a:solidFill>
                  <a:srgbClr val="FF0000"/>
                </a:solidFill>
                <a:latin typeface="Helvetica" panose="020B0604020202020204" pitchFamily="34" charset="0"/>
                <a:ea typeface="Times New Roman" panose="02020603050405020304" pitchFamily="18" charset="0"/>
              </a:rPr>
              <a:t>c</a:t>
            </a:r>
            <a:r>
              <a:rPr lang="en-US" sz="3200" dirty="0" err="1" smtClean="0">
                <a:solidFill>
                  <a:srgbClr val="1D2228"/>
                </a:solidFill>
                <a:effectLst/>
                <a:latin typeface="Helvetica" panose="020B0604020202020204" pitchFamily="34" charset="0"/>
                <a:ea typeface="Times New Roman" panose="02020603050405020304" pitchFamily="18" charset="0"/>
              </a:rPr>
              <a:t>orticotropin</a:t>
            </a:r>
            <a:r>
              <a:rPr lang="en-US" sz="3200" dirty="0" smtClean="0">
                <a:solidFill>
                  <a:srgbClr val="1D2228"/>
                </a:solidFill>
                <a:effectLst/>
                <a:latin typeface="Helvetica" panose="020B0604020202020204" pitchFamily="34" charset="0"/>
                <a:ea typeface="Times New Roman" panose="02020603050405020304" pitchFamily="18" charset="0"/>
              </a:rPr>
              <a:t>-releasing hormone, </a:t>
            </a:r>
            <a:r>
              <a:rPr lang="en-US" sz="3200" dirty="0">
                <a:solidFill>
                  <a:srgbClr val="FF0000"/>
                </a:solidFill>
                <a:latin typeface="Helvetica" panose="020B0604020202020204" pitchFamily="34" charset="0"/>
                <a:ea typeface="Times New Roman" panose="02020603050405020304" pitchFamily="18" charset="0"/>
              </a:rPr>
              <a:t>p</a:t>
            </a:r>
            <a:r>
              <a:rPr lang="en-US" sz="3200" dirty="0" smtClean="0">
                <a:solidFill>
                  <a:srgbClr val="1D2228"/>
                </a:solidFill>
                <a:effectLst/>
                <a:latin typeface="Helvetica" panose="020B0604020202020204" pitchFamily="34" charset="0"/>
                <a:ea typeface="Times New Roman" panose="02020603050405020304" pitchFamily="18" charset="0"/>
              </a:rPr>
              <a:t>lacental </a:t>
            </a:r>
            <a:r>
              <a:rPr lang="en-US" sz="3200" dirty="0" err="1" smtClean="0">
                <a:solidFill>
                  <a:srgbClr val="1D2228"/>
                </a:solidFill>
                <a:effectLst/>
                <a:latin typeface="Helvetica" panose="020B0604020202020204" pitchFamily="34" charset="0"/>
                <a:ea typeface="Times New Roman" panose="02020603050405020304" pitchFamily="18" charset="0"/>
              </a:rPr>
              <a:t>lactogen</a:t>
            </a:r>
            <a:r>
              <a:rPr lang="en-US" sz="3200" dirty="0" smtClean="0">
                <a:solidFill>
                  <a:srgbClr val="1D2228"/>
                </a:solidFill>
                <a:effectLst/>
                <a:latin typeface="Helvetica" panose="020B0604020202020204" pitchFamily="34" charset="0"/>
                <a:ea typeface="Times New Roman" panose="02020603050405020304" pitchFamily="18" charset="0"/>
              </a:rPr>
              <a:t>, and </a:t>
            </a:r>
            <a:r>
              <a:rPr lang="en-US" sz="3200" dirty="0">
                <a:solidFill>
                  <a:srgbClr val="FF0000"/>
                </a:solidFill>
                <a:latin typeface="Helvetica" panose="020B0604020202020204" pitchFamily="34" charset="0"/>
                <a:ea typeface="Times New Roman" panose="02020603050405020304" pitchFamily="18" charset="0"/>
              </a:rPr>
              <a:t>p</a:t>
            </a:r>
            <a:r>
              <a:rPr lang="en-US" sz="3200" dirty="0" smtClean="0">
                <a:solidFill>
                  <a:srgbClr val="1D2228"/>
                </a:solidFill>
                <a:effectLst/>
                <a:latin typeface="Helvetica" panose="020B0604020202020204" pitchFamily="34" charset="0"/>
                <a:ea typeface="Times New Roman" panose="02020603050405020304" pitchFamily="18" charset="0"/>
              </a:rPr>
              <a:t>rogesterone. </a:t>
            </a:r>
          </a:p>
          <a:p>
            <a:pPr marL="0" indent="0" algn="ctr" rtl="0">
              <a:lnSpc>
                <a:spcPct val="150000"/>
              </a:lnSpc>
              <a:buNone/>
            </a:pPr>
            <a:r>
              <a:rPr lang="en-US" sz="3200" dirty="0" smtClean="0">
                <a:solidFill>
                  <a:srgbClr val="FF0000"/>
                </a:solidFill>
                <a:latin typeface="Helvetica" panose="020B0604020202020204" pitchFamily="34" charset="0"/>
                <a:ea typeface="Times New Roman" panose="02020603050405020304" pitchFamily="18" charset="0"/>
              </a:rPr>
              <a:t>These </a:t>
            </a:r>
            <a:r>
              <a:rPr lang="en-US" sz="3200" dirty="0">
                <a:solidFill>
                  <a:srgbClr val="FF0000"/>
                </a:solidFill>
                <a:latin typeface="Helvetica" panose="020B0604020202020204" pitchFamily="34" charset="0"/>
                <a:ea typeface="Times New Roman" panose="02020603050405020304" pitchFamily="18" charset="0"/>
              </a:rPr>
              <a:t>and other metabolic changes ensure that the fetus has an ample supply of </a:t>
            </a:r>
            <a:r>
              <a:rPr lang="en-US" sz="3200" dirty="0" smtClean="0">
                <a:solidFill>
                  <a:srgbClr val="FF0000"/>
                </a:solidFill>
                <a:latin typeface="Helvetica" panose="020B0604020202020204" pitchFamily="34" charset="0"/>
                <a:ea typeface="Times New Roman" panose="02020603050405020304" pitchFamily="18" charset="0"/>
              </a:rPr>
              <a:t>nutrients</a:t>
            </a:r>
            <a:r>
              <a:rPr lang="en-US" sz="3200" dirty="0" smtClean="0">
                <a:solidFill>
                  <a:srgbClr val="1D2228"/>
                </a:solidFill>
                <a:effectLst/>
                <a:latin typeface="Helvetica" panose="020B0604020202020204" pitchFamily="34" charset="0"/>
                <a:ea typeface="Times New Roman" panose="02020603050405020304" pitchFamily="18" charset="0"/>
              </a:rPr>
              <a:t/>
            </a:r>
            <a:br>
              <a:rPr lang="en-US" sz="3200" dirty="0" smtClean="0">
                <a:solidFill>
                  <a:srgbClr val="1D2228"/>
                </a:solidFill>
                <a:effectLst/>
                <a:latin typeface="Helvetica" panose="020B0604020202020204" pitchFamily="34" charset="0"/>
                <a:ea typeface="Times New Roman" panose="02020603050405020304" pitchFamily="18" charset="0"/>
              </a:rPr>
            </a:br>
            <a:r>
              <a:rPr lang="en-US" sz="3200" dirty="0" smtClean="0">
                <a:solidFill>
                  <a:srgbClr val="1D2228"/>
                </a:solidFill>
                <a:effectLst/>
                <a:latin typeface="Helvetica" panose="020B0604020202020204" pitchFamily="34" charset="0"/>
                <a:ea typeface="Times New Roman" panose="02020603050405020304" pitchFamily="18" charset="0"/>
              </a:rPr>
              <a:t/>
            </a:r>
            <a:br>
              <a:rPr lang="en-US" sz="3200" dirty="0" smtClean="0">
                <a:solidFill>
                  <a:srgbClr val="1D2228"/>
                </a:solidFill>
                <a:effectLst/>
                <a:latin typeface="Helvetica" panose="020B0604020202020204" pitchFamily="34" charset="0"/>
                <a:ea typeface="Times New Roman" panose="02020603050405020304" pitchFamily="18" charset="0"/>
              </a:rPr>
            </a:br>
            <a:endParaRPr lang="fa-IR" sz="3200" dirty="0"/>
          </a:p>
        </p:txBody>
      </p:sp>
    </p:spTree>
    <p:extLst>
      <p:ext uri="{BB962C8B-B14F-4D97-AF65-F5344CB8AC3E}">
        <p14:creationId xmlns:p14="http://schemas.microsoft.com/office/powerpoint/2010/main" val="4289012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819" y="438053"/>
            <a:ext cx="10513996" cy="5863144"/>
          </a:xfrm>
          <a:prstGeom prst="rect">
            <a:avLst/>
          </a:prstGeom>
        </p:spPr>
        <p:txBody>
          <a:bodyPr wrap="square">
            <a:spAutoFit/>
          </a:bodyPr>
          <a:lstStyle/>
          <a:p>
            <a:pPr lvl="0" algn="l" rtl="0">
              <a:lnSpc>
                <a:spcPct val="150000"/>
              </a:lnSpc>
            </a:pPr>
            <a:r>
              <a:rPr lang="en-US" sz="4000" dirty="0">
                <a:solidFill>
                  <a:srgbClr val="FF0000"/>
                </a:solidFill>
                <a:latin typeface="Calibri" panose="020F0502020204030204" pitchFamily="34" charset="0"/>
                <a:ea typeface="Calibri" panose="020F0502020204030204" pitchFamily="34" charset="0"/>
                <a:cs typeface="Arial" panose="020B0604020202020204" pitchFamily="34" charset="0"/>
              </a:rPr>
              <a:t>Glucose target:  </a:t>
            </a:r>
            <a:endParaRPr lang="fa-IR" sz="4000" dirty="0">
              <a:solidFill>
                <a:srgbClr val="FF0000"/>
              </a:solidFill>
              <a:latin typeface="Calibri" panose="020F0502020204030204" pitchFamily="34" charset="0"/>
              <a:ea typeface="Calibri" panose="020F0502020204030204" pitchFamily="34" charset="0"/>
            </a:endParaRPr>
          </a:p>
          <a:p>
            <a:pPr algn="l" rtl="0"/>
            <a:endParaRPr lang="en-US" sz="1100" dirty="0" smtClean="0">
              <a:latin typeface="Calibri" panose="020F0502020204030204" pitchFamily="34" charset="0"/>
              <a:ea typeface="Calibri" panose="020F0502020204030204" pitchFamily="34" charset="0"/>
              <a:cs typeface="Arial" panose="020B0604020202020204" pitchFamily="34" charset="0"/>
            </a:endParaRPr>
          </a:p>
          <a:p>
            <a:pPr algn="l" rtl="0"/>
            <a:r>
              <a:rPr lang="en-US" sz="3200" dirty="0" smtClean="0">
                <a:latin typeface="Calibri" panose="020F0502020204030204" pitchFamily="34" charset="0"/>
                <a:ea typeface="Calibri" panose="020F0502020204030204" pitchFamily="34" charset="0"/>
                <a:cs typeface="Arial" panose="020B0604020202020204" pitchFamily="34" charset="0"/>
              </a:rPr>
              <a:t>ADA </a:t>
            </a:r>
            <a:r>
              <a:rPr lang="en-US" sz="3200" dirty="0">
                <a:latin typeface="Calibri" panose="020F0502020204030204" pitchFamily="34" charset="0"/>
                <a:ea typeface="Calibri" panose="020F0502020204030204" pitchFamily="34" charset="0"/>
                <a:cs typeface="Arial" panose="020B0604020202020204" pitchFamily="34" charset="0"/>
              </a:rPr>
              <a:t>and ACOG glucose targets are:</a:t>
            </a:r>
            <a:br>
              <a:rPr lang="en-US" sz="3200" dirty="0">
                <a:latin typeface="Calibri" panose="020F0502020204030204" pitchFamily="34" charset="0"/>
                <a:ea typeface="Calibri" panose="020F0502020204030204" pitchFamily="34" charset="0"/>
                <a:cs typeface="Arial" panose="020B0604020202020204" pitchFamily="34" charset="0"/>
              </a:rPr>
            </a:br>
            <a:r>
              <a:rPr lang="en-US" sz="3200" dirty="0">
                <a:latin typeface="Calibri" panose="020F0502020204030204" pitchFamily="34" charset="0"/>
                <a:ea typeface="Calibri" panose="020F0502020204030204" pitchFamily="34" charset="0"/>
                <a:cs typeface="Arial" panose="020B0604020202020204" pitchFamily="34" charset="0"/>
              </a:rPr>
              <a:t/>
            </a:r>
            <a:br>
              <a:rPr lang="en-US" sz="3200" dirty="0">
                <a:latin typeface="Calibri" panose="020F0502020204030204" pitchFamily="34" charset="0"/>
                <a:ea typeface="Calibri" panose="020F0502020204030204" pitchFamily="34" charset="0"/>
                <a:cs typeface="Arial" panose="020B0604020202020204" pitchFamily="34" charset="0"/>
              </a:rPr>
            </a:br>
            <a:r>
              <a:rPr lang="en-US" sz="3200" dirty="0">
                <a:latin typeface="Calibri" panose="020F0502020204030204" pitchFamily="34" charset="0"/>
                <a:ea typeface="Calibri" panose="020F0502020204030204" pitchFamily="34" charset="0"/>
                <a:cs typeface="Arial" panose="020B0604020202020204" pitchFamily="34" charset="0"/>
              </a:rPr>
              <a:t>●Fasting blood glucose concentration: &lt;95 mg/</a:t>
            </a:r>
            <a:r>
              <a:rPr lang="en-US" sz="3200" dirty="0" err="1">
                <a:latin typeface="Calibri" panose="020F0502020204030204" pitchFamily="34" charset="0"/>
                <a:ea typeface="Calibri" panose="020F0502020204030204" pitchFamily="34" charset="0"/>
                <a:cs typeface="Arial" panose="020B0604020202020204" pitchFamily="34" charset="0"/>
              </a:rPr>
              <a:t>dL</a:t>
            </a:r>
            <a:r>
              <a:rPr lang="en-US" sz="3200" dirty="0">
                <a:latin typeface="Calibri" panose="020F0502020204030204" pitchFamily="34" charset="0"/>
                <a:ea typeface="Calibri" panose="020F0502020204030204" pitchFamily="34" charset="0"/>
                <a:cs typeface="Arial" panose="020B0604020202020204" pitchFamily="34" charset="0"/>
              </a:rPr>
              <a:t> </a:t>
            </a:r>
            <a:endParaRPr lang="en-US" sz="3200" dirty="0" smtClean="0">
              <a:latin typeface="Calibri" panose="020F0502020204030204" pitchFamily="34" charset="0"/>
              <a:ea typeface="Calibri" panose="020F0502020204030204" pitchFamily="34" charset="0"/>
              <a:cs typeface="Arial" panose="020B0604020202020204" pitchFamily="34" charset="0"/>
            </a:endParaRPr>
          </a:p>
          <a:p>
            <a:pPr algn="l" rtl="0"/>
            <a:endParaRPr lang="en-US" sz="3200" dirty="0">
              <a:latin typeface="Calibri" panose="020F0502020204030204" pitchFamily="34" charset="0"/>
              <a:ea typeface="Calibri" panose="020F0502020204030204" pitchFamily="34" charset="0"/>
              <a:cs typeface="Arial" panose="020B0604020202020204" pitchFamily="34" charset="0"/>
            </a:endParaRPr>
          </a:p>
          <a:p>
            <a:pPr algn="l" rtl="0"/>
            <a:r>
              <a:rPr lang="en-US" sz="3200" dirty="0" smtClean="0">
                <a:latin typeface="Calibri" panose="020F0502020204030204" pitchFamily="34" charset="0"/>
                <a:ea typeface="Calibri" panose="020F0502020204030204" pitchFamily="34" charset="0"/>
                <a:cs typeface="Arial" panose="020B0604020202020204" pitchFamily="34" charset="0"/>
              </a:rPr>
              <a:t>●</a:t>
            </a:r>
            <a:r>
              <a:rPr lang="en-US" sz="3200" dirty="0">
                <a:latin typeface="Calibri" panose="020F0502020204030204" pitchFamily="34" charset="0"/>
                <a:ea typeface="Calibri" panose="020F0502020204030204" pitchFamily="34" charset="0"/>
                <a:cs typeface="Arial" panose="020B0604020202020204" pitchFamily="34" charset="0"/>
              </a:rPr>
              <a:t>One-hour postprandial blood glucose concentration: &lt;140 mg/</a:t>
            </a:r>
            <a:r>
              <a:rPr lang="en-US" sz="3200" dirty="0" err="1">
                <a:latin typeface="Calibri" panose="020F0502020204030204" pitchFamily="34" charset="0"/>
                <a:ea typeface="Calibri" panose="020F0502020204030204" pitchFamily="34" charset="0"/>
                <a:cs typeface="Arial" panose="020B0604020202020204" pitchFamily="34" charset="0"/>
              </a:rPr>
              <a:t>dL</a:t>
            </a:r>
            <a:r>
              <a:rPr lang="en-US" sz="3200" dirty="0">
                <a:latin typeface="Calibri" panose="020F0502020204030204" pitchFamily="34" charset="0"/>
                <a:ea typeface="Calibri" panose="020F0502020204030204" pitchFamily="34" charset="0"/>
                <a:cs typeface="Arial" panose="020B0604020202020204" pitchFamily="34" charset="0"/>
              </a:rPr>
              <a:t> </a:t>
            </a:r>
            <a:endParaRPr lang="en-US" sz="3200" dirty="0" smtClean="0">
              <a:latin typeface="Calibri" panose="020F0502020204030204" pitchFamily="34" charset="0"/>
              <a:ea typeface="Calibri" panose="020F0502020204030204" pitchFamily="34" charset="0"/>
              <a:cs typeface="Arial" panose="020B0604020202020204" pitchFamily="34" charset="0"/>
            </a:endParaRPr>
          </a:p>
          <a:p>
            <a:pPr algn="l" rtl="0"/>
            <a:endParaRPr lang="en-US" sz="3200" dirty="0" smtClean="0">
              <a:latin typeface="Calibri" panose="020F0502020204030204" pitchFamily="34" charset="0"/>
              <a:ea typeface="Calibri" panose="020F0502020204030204" pitchFamily="34" charset="0"/>
              <a:cs typeface="Arial" panose="020B0604020202020204" pitchFamily="34" charset="0"/>
            </a:endParaRPr>
          </a:p>
          <a:p>
            <a:pPr algn="l" rtl="0"/>
            <a:r>
              <a:rPr lang="en-US" sz="3200" dirty="0" smtClean="0">
                <a:latin typeface="Calibri" panose="020F0502020204030204" pitchFamily="34" charset="0"/>
                <a:ea typeface="Calibri" panose="020F0502020204030204" pitchFamily="34" charset="0"/>
                <a:cs typeface="Arial" panose="020B0604020202020204" pitchFamily="34" charset="0"/>
              </a:rPr>
              <a:t>●</a:t>
            </a:r>
            <a:r>
              <a:rPr lang="en-US" sz="3200" dirty="0">
                <a:latin typeface="Calibri" panose="020F0502020204030204" pitchFamily="34" charset="0"/>
                <a:ea typeface="Calibri" panose="020F0502020204030204" pitchFamily="34" charset="0"/>
                <a:cs typeface="Arial" panose="020B0604020202020204" pitchFamily="34" charset="0"/>
              </a:rPr>
              <a:t>Two-hour postprandial glucose concentration: &lt;120 </a:t>
            </a:r>
            <a:r>
              <a:rPr lang="en-US" sz="3200" dirty="0" smtClean="0">
                <a:latin typeface="Calibri" panose="020F0502020204030204" pitchFamily="34" charset="0"/>
                <a:ea typeface="Calibri" panose="020F0502020204030204" pitchFamily="34" charset="0"/>
                <a:cs typeface="Arial" panose="020B0604020202020204" pitchFamily="34" charset="0"/>
              </a:rPr>
              <a:t>mg/</a:t>
            </a:r>
            <a:r>
              <a:rPr lang="en-US" sz="3200" dirty="0" err="1" smtClean="0">
                <a:latin typeface="Calibri" panose="020F0502020204030204" pitchFamily="34" charset="0"/>
                <a:ea typeface="Calibri" panose="020F0502020204030204" pitchFamily="34" charset="0"/>
                <a:cs typeface="Arial" panose="020B0604020202020204" pitchFamily="34" charset="0"/>
              </a:rPr>
              <a:t>dL</a:t>
            </a:r>
            <a:r>
              <a:rPr lang="en-US" sz="3200" dirty="0">
                <a:latin typeface="Calibri" panose="020F0502020204030204" pitchFamily="34" charset="0"/>
                <a:ea typeface="Calibri" panose="020F0502020204030204" pitchFamily="34" charset="0"/>
                <a:cs typeface="Arial" panose="020B0604020202020204" pitchFamily="34" charset="0"/>
              </a:rPr>
              <a:t/>
            </a:r>
            <a:br>
              <a:rPr lang="en-US" sz="3200" dirty="0">
                <a:latin typeface="Calibri" panose="020F0502020204030204" pitchFamily="34" charset="0"/>
                <a:ea typeface="Calibri" panose="020F0502020204030204" pitchFamily="34" charset="0"/>
                <a:cs typeface="Arial" panose="020B0604020202020204" pitchFamily="34" charset="0"/>
              </a:rPr>
            </a:br>
            <a:endParaRPr lang="fa-IR" sz="4800" dirty="0"/>
          </a:p>
        </p:txBody>
      </p:sp>
    </p:spTree>
    <p:extLst>
      <p:ext uri="{BB962C8B-B14F-4D97-AF65-F5344CB8AC3E}">
        <p14:creationId xmlns:p14="http://schemas.microsoft.com/office/powerpoint/2010/main" val="1983337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86" y="653237"/>
            <a:ext cx="10485120" cy="2228815"/>
          </a:xfrm>
          <a:prstGeom prst="rect">
            <a:avLst/>
          </a:prstGeom>
        </p:spPr>
        <p:txBody>
          <a:bodyPr wrap="square">
            <a:spAutoFit/>
          </a:bodyPr>
          <a:lstStyle/>
          <a:p>
            <a:pPr algn="l" rtl="0">
              <a:lnSpc>
                <a:spcPct val="150000"/>
              </a:lnSpc>
            </a:pPr>
            <a:r>
              <a:rPr lang="en-US" sz="3200" dirty="0" smtClean="0">
                <a:latin typeface="Calibri" panose="020F0502020204030204" pitchFamily="34" charset="0"/>
                <a:ea typeface="Calibri" panose="020F0502020204030204" pitchFamily="34" charset="0"/>
                <a:cs typeface="Arial" panose="020B0604020202020204" pitchFamily="34" charset="0"/>
              </a:rPr>
              <a:t>The </a:t>
            </a:r>
            <a:r>
              <a:rPr lang="en-US" sz="3200" dirty="0">
                <a:latin typeface="Calibri" panose="020F0502020204030204" pitchFamily="34" charset="0"/>
                <a:ea typeface="Calibri" panose="020F0502020204030204" pitchFamily="34" charset="0"/>
                <a:cs typeface="Arial" panose="020B0604020202020204" pitchFamily="34" charset="0"/>
              </a:rPr>
              <a:t>Hyperglycemia and Adverse Pregnancy Outcome study showed a continuous relationship between maternal glucose and adverse outcomes</a:t>
            </a:r>
            <a:endParaRPr lang="fa-IR" sz="32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718686" y="3586952"/>
            <a:ext cx="10608808" cy="1323439"/>
          </a:xfrm>
          <a:prstGeom prst="rect">
            <a:avLst/>
          </a:prstGeom>
        </p:spPr>
        <p:txBody>
          <a:bodyPr wrap="square">
            <a:spAutoFit/>
          </a:bodyPr>
          <a:lstStyle/>
          <a:p>
            <a:pPr algn="l" rtl="0"/>
            <a:r>
              <a:rPr lang="en-US" sz="4000" dirty="0">
                <a:solidFill>
                  <a:srgbClr val="FF0000"/>
                </a:solidFill>
                <a:latin typeface="Calibri" panose="020F0502020204030204" pitchFamily="34" charset="0"/>
                <a:ea typeface="Calibri" panose="020F0502020204030204" pitchFamily="34" charset="0"/>
                <a:cs typeface="Arial" panose="020B0604020202020204" pitchFamily="34" charset="0"/>
              </a:rPr>
              <a:t>Glycated </a:t>
            </a:r>
            <a:r>
              <a:rPr lang="en-US" sz="4000" dirty="0" smtClean="0">
                <a:solidFill>
                  <a:srgbClr val="FF0000"/>
                </a:solidFill>
                <a:latin typeface="Calibri" panose="020F0502020204030204" pitchFamily="34" charset="0"/>
                <a:ea typeface="Calibri" panose="020F0502020204030204" pitchFamily="34" charset="0"/>
                <a:cs typeface="Arial" panose="020B0604020202020204" pitchFamily="34" charset="0"/>
              </a:rPr>
              <a:t>hemoglobin</a:t>
            </a:r>
          </a:p>
          <a:p>
            <a:pPr algn="l" rtl="0"/>
            <a:r>
              <a:rPr lang="en-US" sz="4000" dirty="0" smtClean="0">
                <a:solidFill>
                  <a:srgbClr val="FF0000"/>
                </a:solidFill>
                <a:latin typeface="Calibri" panose="020F0502020204030204" pitchFamily="34" charset="0"/>
                <a:ea typeface="Calibri" panose="020F0502020204030204" pitchFamily="34" charset="0"/>
                <a:cs typeface="Arial" panose="020B0604020202020204" pitchFamily="34" charset="0"/>
              </a:rPr>
              <a:t>MONITORING </a:t>
            </a:r>
            <a:r>
              <a:rPr lang="en-US" sz="4000" dirty="0">
                <a:solidFill>
                  <a:srgbClr val="FF0000"/>
                </a:solidFill>
                <a:latin typeface="Calibri" panose="020F0502020204030204" pitchFamily="34" charset="0"/>
                <a:ea typeface="Calibri" panose="020F0502020204030204" pitchFamily="34" charset="0"/>
                <a:cs typeface="Arial" panose="020B0604020202020204" pitchFamily="34" charset="0"/>
              </a:rPr>
              <a:t>FOR KETONURIA </a:t>
            </a:r>
            <a:endParaRPr lang="fa-IR" sz="40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5863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1048" y="198860"/>
            <a:ext cx="7275261" cy="830997"/>
          </a:xfrm>
          <a:prstGeom prst="rect">
            <a:avLst/>
          </a:prstGeom>
        </p:spPr>
        <p:txBody>
          <a:bodyPr wrap="none">
            <a:spAutoFit/>
          </a:bodyPr>
          <a:lstStyle/>
          <a:p>
            <a:pPr algn="l" rtl="0"/>
            <a:r>
              <a:rPr lang="en-US" sz="4800" dirty="0">
                <a:latin typeface="Calibri" panose="020F0502020204030204" pitchFamily="34" charset="0"/>
                <a:ea typeface="Calibri" panose="020F0502020204030204" pitchFamily="34" charset="0"/>
                <a:cs typeface="Arial" panose="020B0604020202020204" pitchFamily="34" charset="0"/>
              </a:rPr>
              <a:t>PHARMACOLOGIC THERAPY </a:t>
            </a:r>
            <a:endParaRPr lang="fa-IR" sz="7200" dirty="0"/>
          </a:p>
        </p:txBody>
      </p:sp>
      <p:sp>
        <p:nvSpPr>
          <p:cNvPr id="3" name="Rectangle 2"/>
          <p:cNvSpPr/>
          <p:nvPr/>
        </p:nvSpPr>
        <p:spPr>
          <a:xfrm>
            <a:off x="707797" y="1029857"/>
            <a:ext cx="11063899" cy="3785652"/>
          </a:xfrm>
          <a:prstGeom prst="rect">
            <a:avLst/>
          </a:prstGeom>
        </p:spPr>
        <p:txBody>
          <a:bodyPr wrap="square">
            <a:spAutoFit/>
          </a:bodyPr>
          <a:lstStyle/>
          <a:p>
            <a:pPr algn="l" rtl="0"/>
            <a:r>
              <a:rPr lang="en-US" sz="4000" dirty="0">
                <a:solidFill>
                  <a:srgbClr val="FF0000"/>
                </a:solidFill>
                <a:latin typeface="Calibri" panose="020F0502020204030204" pitchFamily="34" charset="0"/>
                <a:ea typeface="Calibri" panose="020F0502020204030204" pitchFamily="34" charset="0"/>
                <a:cs typeface="Arial" panose="020B0604020202020204" pitchFamily="34" charset="0"/>
              </a:rPr>
              <a:t>Choice of pharmacologic therapy</a:t>
            </a:r>
          </a:p>
          <a:p>
            <a:pPr algn="l" rtl="0"/>
            <a:r>
              <a:rPr lang="en-US" sz="4000" dirty="0">
                <a:latin typeface="Calibri" panose="020F0502020204030204" pitchFamily="34" charset="0"/>
                <a:ea typeface="Calibri" panose="020F0502020204030204" pitchFamily="34" charset="0"/>
                <a:cs typeface="Arial" panose="020B0604020202020204" pitchFamily="34" charset="0"/>
              </a:rPr>
              <a:t>There are two pharmacologic options in pregnant patients who require medical therapy aimed at controlling blood glucose: </a:t>
            </a:r>
            <a:endParaRPr lang="en-US" sz="4000" dirty="0" smtClean="0">
              <a:latin typeface="Calibri" panose="020F0502020204030204" pitchFamily="34" charset="0"/>
              <a:ea typeface="Calibri" panose="020F0502020204030204" pitchFamily="34" charset="0"/>
              <a:cs typeface="Arial" panose="020B0604020202020204" pitchFamily="34" charset="0"/>
            </a:endParaRPr>
          </a:p>
          <a:p>
            <a:pPr algn="l" rtl="0"/>
            <a:r>
              <a:rPr lang="en-US" sz="4000" dirty="0" smtClean="0">
                <a:solidFill>
                  <a:srgbClr val="FF0000"/>
                </a:solidFill>
                <a:latin typeface="Calibri" panose="020F0502020204030204" pitchFamily="34" charset="0"/>
                <a:ea typeface="Calibri" panose="020F0502020204030204" pitchFamily="34" charset="0"/>
                <a:cs typeface="Arial" panose="020B0604020202020204" pitchFamily="34" charset="0"/>
              </a:rPr>
              <a:t>I</a:t>
            </a:r>
            <a:r>
              <a:rPr lang="en-US" sz="4000" dirty="0" smtClean="0">
                <a:latin typeface="Calibri" panose="020F0502020204030204" pitchFamily="34" charset="0"/>
                <a:ea typeface="Calibri" panose="020F0502020204030204" pitchFamily="34" charset="0"/>
                <a:cs typeface="Arial" panose="020B0604020202020204" pitchFamily="34" charset="0"/>
              </a:rPr>
              <a:t>nsulin </a:t>
            </a:r>
            <a:r>
              <a:rPr lang="en-US" sz="4000" dirty="0">
                <a:latin typeface="Calibri" panose="020F0502020204030204" pitchFamily="34" charset="0"/>
                <a:ea typeface="Calibri" panose="020F0502020204030204" pitchFamily="34" charset="0"/>
                <a:cs typeface="Arial" panose="020B0604020202020204" pitchFamily="34" charset="0"/>
              </a:rPr>
              <a:t>(and some insulin analogs) and </a:t>
            </a:r>
            <a:r>
              <a:rPr lang="en-US" sz="4000" dirty="0" smtClean="0">
                <a:solidFill>
                  <a:srgbClr val="FF0000"/>
                </a:solidFill>
                <a:latin typeface="Calibri" panose="020F0502020204030204" pitchFamily="34" charset="0"/>
                <a:ea typeface="Calibri" panose="020F0502020204030204" pitchFamily="34" charset="0"/>
                <a:cs typeface="Arial" panose="020B0604020202020204" pitchFamily="34" charset="0"/>
              </a:rPr>
              <a:t>S</a:t>
            </a:r>
            <a:r>
              <a:rPr lang="en-US" sz="4000" dirty="0" smtClean="0">
                <a:latin typeface="Calibri" panose="020F0502020204030204" pitchFamily="34" charset="0"/>
                <a:ea typeface="Calibri" panose="020F0502020204030204" pitchFamily="34" charset="0"/>
                <a:cs typeface="Arial" panose="020B0604020202020204" pitchFamily="34" charset="0"/>
              </a:rPr>
              <a:t>elected </a:t>
            </a:r>
            <a:r>
              <a:rPr lang="en-US" sz="4000" dirty="0">
                <a:latin typeface="Calibri" panose="020F0502020204030204" pitchFamily="34" charset="0"/>
                <a:ea typeface="Calibri" panose="020F0502020204030204" pitchFamily="34" charset="0"/>
                <a:cs typeface="Arial" panose="020B0604020202020204" pitchFamily="34" charset="0"/>
              </a:rPr>
              <a:t>oral </a:t>
            </a:r>
            <a:r>
              <a:rPr lang="en-US" sz="4000" dirty="0" err="1">
                <a:latin typeface="Calibri" panose="020F0502020204030204" pitchFamily="34" charset="0"/>
                <a:ea typeface="Calibri" panose="020F0502020204030204" pitchFamily="34" charset="0"/>
                <a:cs typeface="Arial" panose="020B0604020202020204" pitchFamily="34" charset="0"/>
              </a:rPr>
              <a:t>antihyperglycemic</a:t>
            </a:r>
            <a:r>
              <a:rPr lang="en-US" sz="4000" dirty="0">
                <a:latin typeface="Calibri" panose="020F0502020204030204" pitchFamily="34" charset="0"/>
                <a:ea typeface="Calibri" panose="020F0502020204030204" pitchFamily="34" charset="0"/>
                <a:cs typeface="Arial" panose="020B0604020202020204" pitchFamily="34" charset="0"/>
              </a:rPr>
              <a:t> agents (metformin, glyburide)</a:t>
            </a:r>
            <a:endParaRPr lang="fa-IR" sz="4000" dirty="0"/>
          </a:p>
        </p:txBody>
      </p:sp>
    </p:spTree>
    <p:extLst>
      <p:ext uri="{BB962C8B-B14F-4D97-AF65-F5344CB8AC3E}">
        <p14:creationId xmlns:p14="http://schemas.microsoft.com/office/powerpoint/2010/main" val="2391372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685" y="753380"/>
            <a:ext cx="10822005" cy="4739759"/>
          </a:xfrm>
          <a:prstGeom prst="rect">
            <a:avLst/>
          </a:prstGeom>
        </p:spPr>
        <p:txBody>
          <a:bodyPr wrap="square">
            <a:spAutoFit/>
          </a:bodyPr>
          <a:lstStyle/>
          <a:p>
            <a:pPr algn="l" rtl="0"/>
            <a:r>
              <a:rPr lang="en-US" sz="5400" dirty="0" smtClean="0">
                <a:latin typeface="Calibri" panose="020F0502020204030204" pitchFamily="34" charset="0"/>
                <a:ea typeface="Calibri" panose="020F0502020204030204" pitchFamily="34" charset="0"/>
                <a:cs typeface="Arial" panose="020B0604020202020204" pitchFamily="34" charset="0"/>
              </a:rPr>
              <a:t>Insulin</a:t>
            </a:r>
          </a:p>
          <a:p>
            <a:pPr algn="l" rtl="0"/>
            <a:r>
              <a:rPr lang="en-US" sz="4000" dirty="0">
                <a:solidFill>
                  <a:srgbClr val="FF0000"/>
                </a:solidFill>
                <a:latin typeface="Calibri" panose="020F0502020204030204" pitchFamily="34" charset="0"/>
                <a:ea typeface="Calibri" panose="020F0502020204030204" pitchFamily="34" charset="0"/>
                <a:cs typeface="Arial" panose="020B0604020202020204" pitchFamily="34" charset="0"/>
              </a:rPr>
              <a:t>When to </a:t>
            </a:r>
            <a:r>
              <a:rPr lang="en-US" sz="4000" dirty="0" smtClean="0">
                <a:solidFill>
                  <a:srgbClr val="FF0000"/>
                </a:solidFill>
                <a:latin typeface="Calibri" panose="020F0502020204030204" pitchFamily="34" charset="0"/>
                <a:ea typeface="Calibri" panose="020F0502020204030204" pitchFamily="34" charset="0"/>
                <a:cs typeface="Arial" panose="020B0604020202020204" pitchFamily="34" charset="0"/>
              </a:rPr>
              <a:t>initiate:</a:t>
            </a:r>
          </a:p>
          <a:p>
            <a:pPr algn="l" rtl="0"/>
            <a:r>
              <a:rPr lang="en-US" sz="4000" dirty="0" smtClean="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en-US" sz="3200" dirty="0">
                <a:latin typeface="Calibri" panose="020F0502020204030204" pitchFamily="34" charset="0"/>
                <a:ea typeface="Calibri" panose="020F0502020204030204" pitchFamily="34" charset="0"/>
                <a:cs typeface="Arial" panose="020B0604020202020204" pitchFamily="34" charset="0"/>
              </a:rPr>
              <a:t>It is reasonable for women with fetuses with large abdominal circumferences to receive insulin to decrease the risk of macrosomia, even if they have no or mild hyperglycemia </a:t>
            </a:r>
            <a:endParaRPr lang="en-US" sz="4000" dirty="0" smtClean="0">
              <a:latin typeface="Calibri" panose="020F0502020204030204" pitchFamily="34" charset="0"/>
              <a:ea typeface="Calibri" panose="020F0502020204030204" pitchFamily="34" charset="0"/>
              <a:cs typeface="Arial" panose="020B0604020202020204" pitchFamily="34" charset="0"/>
            </a:endParaRPr>
          </a:p>
          <a:p>
            <a:pPr algn="l" rtl="0"/>
            <a:r>
              <a:rPr lang="en-US" sz="4000" dirty="0" smtClean="0">
                <a:solidFill>
                  <a:srgbClr val="FF0000"/>
                </a:solidFill>
                <a:latin typeface="Calibri" panose="020F0502020204030204" pitchFamily="34" charset="0"/>
                <a:ea typeface="Calibri" panose="020F0502020204030204" pitchFamily="34" charset="0"/>
                <a:cs typeface="Arial" panose="020B0604020202020204" pitchFamily="34" charset="0"/>
              </a:rPr>
              <a:t>Dose:</a:t>
            </a:r>
          </a:p>
          <a:p>
            <a:pPr algn="l" rtl="0"/>
            <a:r>
              <a:rPr lang="en-US" sz="3200" dirty="0">
                <a:latin typeface="Calibri" panose="020F0502020204030204" pitchFamily="34" charset="0"/>
                <a:ea typeface="Calibri" panose="020F0502020204030204" pitchFamily="34" charset="0"/>
                <a:cs typeface="Arial" panose="020B0604020202020204" pitchFamily="34" charset="0"/>
              </a:rPr>
              <a:t>to start with the simplest regimen and increase the complexity as needed to address the particular situation </a:t>
            </a:r>
            <a:endParaRPr lang="fa-IR" sz="3200" dirty="0">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06232" y="5493139"/>
            <a:ext cx="11046909" cy="1072989"/>
          </a:xfrm>
          <a:prstGeom prst="rect">
            <a:avLst/>
          </a:prstGeom>
        </p:spPr>
      </p:pic>
    </p:spTree>
    <p:extLst>
      <p:ext uri="{BB962C8B-B14F-4D97-AF65-F5344CB8AC3E}">
        <p14:creationId xmlns:p14="http://schemas.microsoft.com/office/powerpoint/2010/main" val="2260964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5407" y="385010"/>
            <a:ext cx="10145027" cy="1015663"/>
          </a:xfrm>
          <a:prstGeom prst="rect">
            <a:avLst/>
          </a:prstGeom>
          <a:noFill/>
        </p:spPr>
        <p:txBody>
          <a:bodyPr wrap="square" rtlCol="1">
            <a:spAutoFit/>
          </a:bodyPr>
          <a:lstStyle/>
          <a:p>
            <a:pPr algn="l" rtl="0"/>
            <a:r>
              <a:rPr lang="en-US" sz="6000" dirty="0" smtClean="0"/>
              <a:t>Type of insulin</a:t>
            </a:r>
            <a:endParaRPr lang="fa-IR" sz="6000" dirty="0"/>
          </a:p>
        </p:txBody>
      </p:sp>
      <p:sp>
        <p:nvSpPr>
          <p:cNvPr id="3" name="Rectangle 2"/>
          <p:cNvSpPr/>
          <p:nvPr/>
        </p:nvSpPr>
        <p:spPr>
          <a:xfrm>
            <a:off x="1106544" y="1758153"/>
            <a:ext cx="10183890" cy="2554545"/>
          </a:xfrm>
          <a:prstGeom prst="rect">
            <a:avLst/>
          </a:prstGeom>
        </p:spPr>
        <p:txBody>
          <a:bodyPr wrap="square">
            <a:spAutoFit/>
          </a:bodyPr>
          <a:lstStyle/>
          <a:p>
            <a:pPr marL="571500" indent="-571500" algn="l" rtl="0">
              <a:buFont typeface="Wingdings" panose="05000000000000000000" pitchFamily="2" charset="2"/>
              <a:buChar char="q"/>
            </a:pPr>
            <a:r>
              <a:rPr lang="en-US" sz="4000" dirty="0">
                <a:latin typeface="Calibri" panose="020F0502020204030204" pitchFamily="34" charset="0"/>
                <a:ea typeface="Calibri" panose="020F0502020204030204" pitchFamily="34" charset="0"/>
                <a:cs typeface="Arial" panose="020B0604020202020204" pitchFamily="34" charset="0"/>
              </a:rPr>
              <a:t>The three rapid-acting insulin analogs (</a:t>
            </a:r>
            <a:r>
              <a:rPr lang="en-US" sz="4000" dirty="0" err="1">
                <a:latin typeface="Calibri" panose="020F0502020204030204" pitchFamily="34" charset="0"/>
                <a:ea typeface="Calibri" panose="020F0502020204030204" pitchFamily="34" charset="0"/>
                <a:cs typeface="Arial" panose="020B0604020202020204" pitchFamily="34" charset="0"/>
              </a:rPr>
              <a:t>lispro</a:t>
            </a:r>
            <a:r>
              <a:rPr lang="en-US" sz="4000" dirty="0">
                <a:latin typeface="Calibri" panose="020F0502020204030204" pitchFamily="34" charset="0"/>
                <a:ea typeface="Calibri" panose="020F0502020204030204" pitchFamily="34" charset="0"/>
                <a:cs typeface="Arial" panose="020B0604020202020204" pitchFamily="34" charset="0"/>
              </a:rPr>
              <a:t>, </a:t>
            </a:r>
            <a:r>
              <a:rPr lang="en-US" sz="4000" dirty="0" err="1">
                <a:latin typeface="Calibri" panose="020F0502020204030204" pitchFamily="34" charset="0"/>
                <a:ea typeface="Calibri" panose="020F0502020204030204" pitchFamily="34" charset="0"/>
                <a:cs typeface="Arial" panose="020B0604020202020204" pitchFamily="34" charset="0"/>
              </a:rPr>
              <a:t>aspart</a:t>
            </a:r>
            <a:r>
              <a:rPr lang="en-US" sz="4000" dirty="0">
                <a:latin typeface="Calibri" panose="020F0502020204030204" pitchFamily="34" charset="0"/>
                <a:ea typeface="Calibri" panose="020F0502020204030204" pitchFamily="34" charset="0"/>
                <a:cs typeface="Arial" panose="020B0604020202020204" pitchFamily="34" charset="0"/>
              </a:rPr>
              <a:t>, </a:t>
            </a:r>
            <a:r>
              <a:rPr lang="en-US" sz="4000" dirty="0" err="1">
                <a:latin typeface="Calibri" panose="020F0502020204030204" pitchFamily="34" charset="0"/>
                <a:ea typeface="Calibri" panose="020F0502020204030204" pitchFamily="34" charset="0"/>
                <a:cs typeface="Arial" panose="020B0604020202020204" pitchFamily="34" charset="0"/>
              </a:rPr>
              <a:t>glulisine</a:t>
            </a:r>
            <a:r>
              <a:rPr lang="en-US" sz="4000" dirty="0">
                <a:latin typeface="Calibri" panose="020F0502020204030204" pitchFamily="34" charset="0"/>
                <a:ea typeface="Calibri" panose="020F0502020204030204" pitchFamily="34" charset="0"/>
                <a:cs typeface="Arial" panose="020B0604020202020204" pitchFamily="34" charset="0"/>
              </a:rPr>
              <a:t>)</a:t>
            </a:r>
          </a:p>
          <a:p>
            <a:pPr marL="571500" indent="-571500" algn="l" rtl="0">
              <a:buFont typeface="Wingdings" panose="05000000000000000000" pitchFamily="2" charset="2"/>
              <a:buChar char="q"/>
            </a:pPr>
            <a:r>
              <a:rPr lang="en-US" sz="4000" dirty="0">
                <a:latin typeface="Calibri" panose="020F0502020204030204" pitchFamily="34" charset="0"/>
                <a:ea typeface="Calibri" panose="020F0502020204030204" pitchFamily="34" charset="0"/>
                <a:cs typeface="Arial" panose="020B0604020202020204" pitchFamily="34" charset="0"/>
              </a:rPr>
              <a:t>long-acting insulin analogs (insulin glargine, insulin </a:t>
            </a:r>
            <a:r>
              <a:rPr lang="en-US" sz="4000" dirty="0" err="1">
                <a:latin typeface="Calibri" panose="020F0502020204030204" pitchFamily="34" charset="0"/>
                <a:ea typeface="Calibri" panose="020F0502020204030204" pitchFamily="34" charset="0"/>
                <a:cs typeface="Arial" panose="020B0604020202020204" pitchFamily="34" charset="0"/>
              </a:rPr>
              <a:t>detemir</a:t>
            </a:r>
            <a:r>
              <a:rPr lang="en-US" sz="4000" dirty="0">
                <a:latin typeface="Calibri" panose="020F0502020204030204" pitchFamily="34" charset="0"/>
                <a:ea typeface="Calibri" panose="020F0502020204030204" pitchFamily="34" charset="0"/>
                <a:cs typeface="Arial" panose="020B0604020202020204" pitchFamily="34" charset="0"/>
              </a:rPr>
              <a:t>)</a:t>
            </a:r>
            <a:endParaRPr lang="fa-IR" sz="4000" dirty="0"/>
          </a:p>
        </p:txBody>
      </p:sp>
    </p:spTree>
    <p:extLst>
      <p:ext uri="{BB962C8B-B14F-4D97-AF65-F5344CB8AC3E}">
        <p14:creationId xmlns:p14="http://schemas.microsoft.com/office/powerpoint/2010/main" val="951252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5010" y="1295885"/>
            <a:ext cx="9704279" cy="2062103"/>
          </a:xfrm>
          <a:prstGeom prst="rect">
            <a:avLst/>
          </a:prstGeom>
        </p:spPr>
        <p:txBody>
          <a:bodyPr wrap="square">
            <a:spAutoFit/>
          </a:bodyPr>
          <a:lstStyle/>
          <a:p>
            <a:pPr lvl="0" algn="l" rtl="0"/>
            <a:r>
              <a:rPr lang="en-US" sz="3200" dirty="0">
                <a:latin typeface="Calibri" panose="020F0502020204030204" pitchFamily="34" charset="0"/>
                <a:ea typeface="Calibri" panose="020F0502020204030204" pitchFamily="34" charset="0"/>
                <a:cs typeface="Arial" panose="020B0604020202020204" pitchFamily="34" charset="0"/>
              </a:rPr>
              <a:t>Choice of glyburide versus metformin </a:t>
            </a:r>
          </a:p>
          <a:p>
            <a:pPr algn="l" rtl="0"/>
            <a:endParaRPr lang="en-US" sz="3200" dirty="0" smtClean="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l" rtl="0"/>
            <a:r>
              <a:rPr lang="en-US" sz="3200" dirty="0" smtClean="0">
                <a:latin typeface="Calibri" panose="020F0502020204030204" pitchFamily="34" charset="0"/>
                <a:ea typeface="Calibri" panose="020F0502020204030204" pitchFamily="34" charset="0"/>
                <a:cs typeface="Arial" panose="020B0604020202020204" pitchFamily="34" charset="0"/>
              </a:rPr>
              <a:t>Patients </a:t>
            </a:r>
            <a:r>
              <a:rPr lang="en-US" sz="3200" dirty="0">
                <a:latin typeface="Calibri" panose="020F0502020204030204" pitchFamily="34" charset="0"/>
                <a:ea typeface="Calibri" panose="020F0502020204030204" pitchFamily="34" charset="0"/>
                <a:cs typeface="Arial" panose="020B0604020202020204" pitchFamily="34" charset="0"/>
              </a:rPr>
              <a:t>who fail to achieve glycemic control with an oral agent </a:t>
            </a:r>
            <a:endParaRPr lang="fa-IR" sz="32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931637" y="288758"/>
            <a:ext cx="7086427" cy="769441"/>
          </a:xfrm>
          <a:prstGeom prst="rect">
            <a:avLst/>
          </a:prstGeom>
        </p:spPr>
        <p:txBody>
          <a:bodyPr wrap="none">
            <a:spAutoFit/>
          </a:bodyPr>
          <a:lstStyle/>
          <a:p>
            <a:pPr algn="l" rtl="0"/>
            <a:r>
              <a:rPr lang="en-US" sz="4400" dirty="0">
                <a:latin typeface="Calibri" panose="020F0502020204030204" pitchFamily="34" charset="0"/>
                <a:ea typeface="Calibri" panose="020F0502020204030204" pitchFamily="34" charset="0"/>
                <a:cs typeface="Arial" panose="020B0604020202020204" pitchFamily="34" charset="0"/>
              </a:rPr>
              <a:t>Oral </a:t>
            </a:r>
            <a:r>
              <a:rPr lang="en-US" sz="4400" dirty="0" err="1">
                <a:latin typeface="Calibri" panose="020F0502020204030204" pitchFamily="34" charset="0"/>
                <a:ea typeface="Calibri" panose="020F0502020204030204" pitchFamily="34" charset="0"/>
                <a:cs typeface="Arial" panose="020B0604020202020204" pitchFamily="34" charset="0"/>
              </a:rPr>
              <a:t>antihyperglycemic</a:t>
            </a:r>
            <a:r>
              <a:rPr lang="en-US" sz="4400" dirty="0">
                <a:latin typeface="Calibri" panose="020F0502020204030204" pitchFamily="34" charset="0"/>
                <a:ea typeface="Calibri" panose="020F0502020204030204" pitchFamily="34" charset="0"/>
                <a:cs typeface="Arial" panose="020B0604020202020204" pitchFamily="34" charset="0"/>
              </a:rPr>
              <a:t> </a:t>
            </a:r>
            <a:r>
              <a:rPr lang="en-US" sz="4400" dirty="0" smtClean="0">
                <a:latin typeface="Calibri" panose="020F0502020204030204" pitchFamily="34" charset="0"/>
                <a:ea typeface="Calibri" panose="020F0502020204030204" pitchFamily="34" charset="0"/>
                <a:cs typeface="Arial" panose="020B0604020202020204" pitchFamily="34" charset="0"/>
              </a:rPr>
              <a:t>agents</a:t>
            </a:r>
          </a:p>
        </p:txBody>
      </p:sp>
    </p:spTree>
    <p:extLst>
      <p:ext uri="{BB962C8B-B14F-4D97-AF65-F5344CB8AC3E}">
        <p14:creationId xmlns:p14="http://schemas.microsoft.com/office/powerpoint/2010/main" val="376745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523" y="512662"/>
            <a:ext cx="9437009" cy="646331"/>
          </a:xfrm>
          <a:prstGeom prst="rect">
            <a:avLst/>
          </a:prstGeom>
        </p:spPr>
        <p:txBody>
          <a:bodyPr wrap="square">
            <a:spAutoFit/>
          </a:bodyPr>
          <a:lstStyle/>
          <a:p>
            <a:pPr algn="l" rtl="0"/>
            <a:r>
              <a:rPr lang="en-US" sz="3600" b="1" dirty="0">
                <a:latin typeface="Calibri" panose="020F0502020204030204" pitchFamily="34" charset="0"/>
                <a:ea typeface="Calibri" panose="020F0502020204030204" pitchFamily="34" charset="0"/>
                <a:cs typeface="Arial" panose="020B0604020202020204" pitchFamily="34" charset="0"/>
              </a:rPr>
              <a:t>obstetrical issues and </a:t>
            </a:r>
            <a:r>
              <a:rPr lang="en-US" sz="3600" b="1" dirty="0" err="1" smtClean="0">
                <a:latin typeface="Calibri" panose="020F0502020204030204" pitchFamily="34" charset="0"/>
                <a:ea typeface="Calibri" panose="020F0502020204030204" pitchFamily="34" charset="0"/>
                <a:cs typeface="Arial" panose="020B0604020202020204" pitchFamily="34" charset="0"/>
              </a:rPr>
              <a:t>managment</a:t>
            </a:r>
            <a:endParaRPr lang="fa-IR" sz="4400" dirty="0"/>
          </a:p>
        </p:txBody>
      </p:sp>
      <p:sp>
        <p:nvSpPr>
          <p:cNvPr id="5" name="Rectangle 4"/>
          <p:cNvSpPr/>
          <p:nvPr/>
        </p:nvSpPr>
        <p:spPr>
          <a:xfrm>
            <a:off x="625642" y="1379109"/>
            <a:ext cx="10992051" cy="5262979"/>
          </a:xfrm>
          <a:prstGeom prst="rect">
            <a:avLst/>
          </a:prstGeom>
        </p:spPr>
        <p:txBody>
          <a:bodyPr wrap="square">
            <a:spAutoFit/>
          </a:bodyPr>
          <a:lstStyle/>
          <a:p>
            <a:pPr algn="l" rtl="0">
              <a:lnSpc>
                <a:spcPct val="150000"/>
              </a:lnSpc>
            </a:pPr>
            <a:r>
              <a:rPr lang="en-US" sz="3200" dirty="0">
                <a:latin typeface="Calibri" panose="020F0502020204030204" pitchFamily="34" charset="0"/>
                <a:ea typeface="Calibri" panose="020F0502020204030204" pitchFamily="34" charset="0"/>
                <a:cs typeface="Arial" panose="020B0604020202020204" pitchFamily="34" charset="0"/>
              </a:rPr>
              <a:t>The clinician caring for pregnant women with GDM should be knowledgeable about the maternal and fetal risks related to the disorder, antepartum maternal and fetal assessment, use of obstetrical ultrasound to monitor fetal growth and well-being, decision-making about timing and route of delivery, intrapartum obstetric and glycemic management, and postpartum assessment and counseling</a:t>
            </a:r>
            <a:endParaRPr lang="fa-IR" sz="4800" dirty="0"/>
          </a:p>
        </p:txBody>
      </p:sp>
    </p:spTree>
    <p:extLst>
      <p:ext uri="{BB962C8B-B14F-4D97-AF65-F5344CB8AC3E}">
        <p14:creationId xmlns:p14="http://schemas.microsoft.com/office/powerpoint/2010/main" val="511494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3871" y="339232"/>
            <a:ext cx="10040982" cy="5005250"/>
          </a:xfrm>
          <a:prstGeom prst="rect">
            <a:avLst/>
          </a:prstGeom>
        </p:spPr>
      </p:pic>
    </p:spTree>
    <p:extLst>
      <p:ext uri="{BB962C8B-B14F-4D97-AF65-F5344CB8AC3E}">
        <p14:creationId xmlns:p14="http://schemas.microsoft.com/office/powerpoint/2010/main" val="1950351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843" y="458741"/>
            <a:ext cx="11017984" cy="5324535"/>
          </a:xfrm>
          <a:prstGeom prst="rect">
            <a:avLst/>
          </a:prstGeom>
        </p:spPr>
        <p:txBody>
          <a:bodyPr wrap="square">
            <a:spAutoFit/>
          </a:bodyPr>
          <a:lstStyle/>
          <a:p>
            <a:pPr algn="ctr" rtl="0"/>
            <a:r>
              <a:rPr lang="en-US" sz="4000" b="1" i="1" dirty="0">
                <a:latin typeface="Calibri" panose="020F0502020204030204" pitchFamily="34" charset="0"/>
                <a:ea typeface="Calibri" panose="020F0502020204030204" pitchFamily="34" charset="0"/>
                <a:cs typeface="Arial" panose="020B0604020202020204" pitchFamily="34" charset="0"/>
              </a:rPr>
              <a:t>PREGNANCY </a:t>
            </a:r>
            <a:r>
              <a:rPr lang="en-US" sz="4000" b="1" i="1" dirty="0" smtClean="0">
                <a:latin typeface="Calibri" panose="020F0502020204030204" pitchFamily="34" charset="0"/>
                <a:ea typeface="Calibri" panose="020F0502020204030204" pitchFamily="34" charset="0"/>
                <a:cs typeface="Arial" panose="020B0604020202020204" pitchFamily="34" charset="0"/>
              </a:rPr>
              <a:t>MANAGEMENT</a:t>
            </a:r>
          </a:p>
          <a:p>
            <a:pPr algn="l" rtl="0"/>
            <a:r>
              <a:rPr lang="en-US" sz="4400" dirty="0" smtClean="0">
                <a:solidFill>
                  <a:srgbClr val="FF0000"/>
                </a:solidFill>
                <a:latin typeface="Calibri" panose="020F0502020204030204" pitchFamily="34" charset="0"/>
                <a:ea typeface="Calibri" panose="020F0502020204030204" pitchFamily="34" charset="0"/>
                <a:cs typeface="Arial" panose="020B0604020202020204" pitchFamily="34" charset="0"/>
              </a:rPr>
              <a:t>Antenatal </a:t>
            </a:r>
            <a:r>
              <a:rPr lang="en-US" sz="4400" dirty="0">
                <a:solidFill>
                  <a:srgbClr val="FF0000"/>
                </a:solidFill>
                <a:latin typeface="Calibri" panose="020F0502020204030204" pitchFamily="34" charset="0"/>
                <a:ea typeface="Calibri" panose="020F0502020204030204" pitchFamily="34" charset="0"/>
                <a:cs typeface="Arial" panose="020B0604020202020204" pitchFamily="34" charset="0"/>
              </a:rPr>
              <a:t>fetal </a:t>
            </a:r>
            <a:r>
              <a:rPr lang="en-US" sz="4400" dirty="0" smtClean="0">
                <a:solidFill>
                  <a:srgbClr val="FF0000"/>
                </a:solidFill>
                <a:latin typeface="Calibri" panose="020F0502020204030204" pitchFamily="34" charset="0"/>
                <a:ea typeface="Calibri" panose="020F0502020204030204" pitchFamily="34" charset="0"/>
                <a:cs typeface="Arial" panose="020B0604020202020204" pitchFamily="34" charset="0"/>
              </a:rPr>
              <a:t>testing</a:t>
            </a:r>
          </a:p>
          <a:p>
            <a:pPr marL="457200" indent="-457200" algn="l" rtl="0">
              <a:buFont typeface="Wingdings" panose="05000000000000000000" pitchFamily="2" charset="2"/>
              <a:buChar char="Ø"/>
            </a:pPr>
            <a:r>
              <a:rPr lang="en-US" sz="3200" i="1" dirty="0">
                <a:solidFill>
                  <a:schemeClr val="accent6"/>
                </a:solidFill>
                <a:latin typeface="Calibri" panose="020F0502020204030204" pitchFamily="34" charset="0"/>
                <a:ea typeface="Calibri" panose="020F0502020204030204" pitchFamily="34" charset="0"/>
                <a:cs typeface="Arial" panose="020B0604020202020204" pitchFamily="34" charset="0"/>
              </a:rPr>
              <a:t>Women on insulin or oral anti-hyperglycemic drugs or with poor glycemic </a:t>
            </a:r>
            <a:r>
              <a:rPr lang="en-US" sz="3200" i="1" dirty="0" smtClean="0">
                <a:solidFill>
                  <a:schemeClr val="accent6"/>
                </a:solidFill>
                <a:latin typeface="Calibri" panose="020F0502020204030204" pitchFamily="34" charset="0"/>
                <a:ea typeface="Calibri" panose="020F0502020204030204" pitchFamily="34" charset="0"/>
                <a:cs typeface="Arial" panose="020B0604020202020204" pitchFamily="34" charset="0"/>
              </a:rPr>
              <a:t>control:</a:t>
            </a:r>
          </a:p>
          <a:p>
            <a:pPr algn="l" rtl="0"/>
            <a:r>
              <a:rPr lang="en-US" sz="3200" dirty="0" smtClean="0">
                <a:latin typeface="Calibri" panose="020F0502020204030204" pitchFamily="34" charset="0"/>
                <a:ea typeface="Calibri" panose="020F0502020204030204" pitchFamily="34" charset="0"/>
                <a:cs typeface="Arial" panose="020B0604020202020204" pitchFamily="34" charset="0"/>
              </a:rPr>
              <a:t>ACOG </a:t>
            </a:r>
            <a:r>
              <a:rPr lang="en-US" sz="3200" dirty="0">
                <a:latin typeface="Calibri" panose="020F0502020204030204" pitchFamily="34" charset="0"/>
                <a:ea typeface="Calibri" panose="020F0502020204030204" pitchFamily="34" charset="0"/>
                <a:cs typeface="Arial" panose="020B0604020202020204" pitchFamily="34" charset="0"/>
              </a:rPr>
              <a:t>has suggested antenatal fetal assessment beginning at 32 weeks of gestation for all women treated with insulin or oral agents </a:t>
            </a:r>
            <a:endParaRPr lang="en-US" sz="3200" dirty="0" smtClean="0">
              <a:latin typeface="Calibri" panose="020F0502020204030204" pitchFamily="34" charset="0"/>
              <a:ea typeface="Calibri" panose="020F0502020204030204" pitchFamily="34" charset="0"/>
              <a:cs typeface="Arial" panose="020B0604020202020204" pitchFamily="34" charset="0"/>
            </a:endParaRPr>
          </a:p>
          <a:p>
            <a:pPr marL="457200" indent="-457200" algn="l" rtl="0">
              <a:buFont typeface="Wingdings" panose="05000000000000000000" pitchFamily="2" charset="2"/>
              <a:buChar char="Ø"/>
            </a:pPr>
            <a:r>
              <a:rPr lang="en-US" sz="3200" i="1" dirty="0">
                <a:solidFill>
                  <a:schemeClr val="accent6"/>
                </a:solidFill>
                <a:latin typeface="Calibri" panose="020F0502020204030204" pitchFamily="34" charset="0"/>
                <a:ea typeface="Calibri" panose="020F0502020204030204" pitchFamily="34" charset="0"/>
                <a:cs typeface="Arial" panose="020B0604020202020204" pitchFamily="34" charset="0"/>
              </a:rPr>
              <a:t>Women </a:t>
            </a:r>
            <a:r>
              <a:rPr lang="en-US" sz="3200" i="1" dirty="0" err="1">
                <a:solidFill>
                  <a:schemeClr val="accent6"/>
                </a:solidFill>
                <a:latin typeface="Calibri" panose="020F0502020204030204" pitchFamily="34" charset="0"/>
                <a:ea typeface="Calibri" panose="020F0502020204030204" pitchFamily="34" charset="0"/>
                <a:cs typeface="Arial" panose="020B0604020202020204" pitchFamily="34" charset="0"/>
              </a:rPr>
              <a:t>euglycemic</a:t>
            </a:r>
            <a:r>
              <a:rPr lang="en-US" sz="3200" i="1" dirty="0">
                <a:solidFill>
                  <a:schemeClr val="accent6"/>
                </a:solidFill>
                <a:latin typeface="Calibri" panose="020F0502020204030204" pitchFamily="34" charset="0"/>
                <a:ea typeface="Calibri" panose="020F0502020204030204" pitchFamily="34" charset="0"/>
                <a:cs typeface="Arial" panose="020B0604020202020204" pitchFamily="34" charset="0"/>
              </a:rPr>
              <a:t> on nutritional therapy </a:t>
            </a:r>
            <a:r>
              <a:rPr lang="en-US" sz="3200" i="1" dirty="0" smtClean="0">
                <a:solidFill>
                  <a:schemeClr val="accent6"/>
                </a:solidFill>
                <a:latin typeface="Calibri" panose="020F0502020204030204" pitchFamily="34" charset="0"/>
                <a:ea typeface="Calibri" panose="020F0502020204030204" pitchFamily="34" charset="0"/>
                <a:cs typeface="Arial" panose="020B0604020202020204" pitchFamily="34" charset="0"/>
              </a:rPr>
              <a:t>alone:</a:t>
            </a:r>
          </a:p>
          <a:p>
            <a:pPr algn="l" rtl="0"/>
            <a:r>
              <a:rPr lang="en-US" sz="3200" i="1" dirty="0" smtClean="0">
                <a:solidFill>
                  <a:schemeClr val="accent6"/>
                </a:solidFill>
                <a:latin typeface="Calibri" panose="020F0502020204030204" pitchFamily="34" charset="0"/>
                <a:ea typeface="Calibri" panose="020F0502020204030204" pitchFamily="34" charset="0"/>
                <a:cs typeface="Arial" panose="020B0604020202020204" pitchFamily="34" charset="0"/>
              </a:rPr>
              <a:t> </a:t>
            </a:r>
            <a:r>
              <a:rPr lang="en-US" sz="3200" dirty="0">
                <a:latin typeface="Calibri" panose="020F0502020204030204" pitchFamily="34" charset="0"/>
                <a:ea typeface="Calibri" panose="020F0502020204030204" pitchFamily="34" charset="0"/>
                <a:cs typeface="Arial" panose="020B0604020202020204" pitchFamily="34" charset="0"/>
              </a:rPr>
              <a:t>No specific recommendations were made for fetal assessment in patients with well-controlled GDM on nutritional therapy</a:t>
            </a:r>
            <a:endParaRPr lang="fa-IR"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37319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514" y="526119"/>
            <a:ext cx="10595303" cy="769441"/>
          </a:xfrm>
          <a:prstGeom prst="rect">
            <a:avLst/>
          </a:prstGeom>
        </p:spPr>
        <p:txBody>
          <a:bodyPr wrap="square">
            <a:spAutoFit/>
          </a:bodyPr>
          <a:lstStyle/>
          <a:p>
            <a:pPr algn="l" rtl="0"/>
            <a:r>
              <a:rPr lang="en-US" sz="4400" dirty="0">
                <a:solidFill>
                  <a:srgbClr val="FF0000"/>
                </a:solidFill>
                <a:latin typeface="Calibri" panose="020F0502020204030204" pitchFamily="34" charset="0"/>
                <a:ea typeface="Calibri" panose="020F0502020204030204" pitchFamily="34" charset="0"/>
                <a:cs typeface="Arial" panose="020B0604020202020204" pitchFamily="34" charset="0"/>
              </a:rPr>
              <a:t>Assessment of fetal growth </a:t>
            </a:r>
            <a:endParaRPr lang="fa-IR" sz="44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993515" y="1613774"/>
            <a:ext cx="10068738" cy="2554545"/>
          </a:xfrm>
          <a:prstGeom prst="rect">
            <a:avLst/>
          </a:prstGeom>
        </p:spPr>
        <p:txBody>
          <a:bodyPr wrap="square">
            <a:spAutoFit/>
          </a:bodyPr>
          <a:lstStyle/>
          <a:p>
            <a:pPr marL="457200" indent="-457200" algn="l" rtl="0">
              <a:buFont typeface="Wingdings" panose="05000000000000000000" pitchFamily="2" charset="2"/>
              <a:buChar char="ü"/>
            </a:pPr>
            <a:r>
              <a:rPr lang="en-US" sz="3200" i="1" dirty="0">
                <a:latin typeface="Calibri" panose="020F0502020204030204" pitchFamily="34" charset="0"/>
                <a:ea typeface="Calibri" panose="020F0502020204030204" pitchFamily="34" charset="0"/>
                <a:cs typeface="Arial" panose="020B0604020202020204" pitchFamily="34" charset="0"/>
              </a:rPr>
              <a:t>U</a:t>
            </a:r>
            <a:r>
              <a:rPr lang="en-US" sz="3200" i="1" dirty="0" smtClean="0">
                <a:latin typeface="Calibri" panose="020F0502020204030204" pitchFamily="34" charset="0"/>
                <a:ea typeface="Calibri" panose="020F0502020204030204" pitchFamily="34" charset="0"/>
                <a:cs typeface="Arial" panose="020B0604020202020204" pitchFamily="34" charset="0"/>
              </a:rPr>
              <a:t>ltrasound </a:t>
            </a:r>
            <a:r>
              <a:rPr lang="en-US" sz="3200" i="1" dirty="0">
                <a:latin typeface="Calibri" panose="020F0502020204030204" pitchFamily="34" charset="0"/>
                <a:ea typeface="Calibri" panose="020F0502020204030204" pitchFamily="34" charset="0"/>
                <a:cs typeface="Arial" panose="020B0604020202020204" pitchFamily="34" charset="0"/>
              </a:rPr>
              <a:t>examination at 36 to 39 weeks to estimate fetal weight in all women with </a:t>
            </a:r>
            <a:r>
              <a:rPr lang="en-US" sz="3200" i="1" dirty="0" smtClean="0">
                <a:latin typeface="Calibri" panose="020F0502020204030204" pitchFamily="34" charset="0"/>
                <a:ea typeface="Calibri" panose="020F0502020204030204" pitchFamily="34" charset="0"/>
                <a:cs typeface="Arial" panose="020B0604020202020204" pitchFamily="34" charset="0"/>
              </a:rPr>
              <a:t>GDM</a:t>
            </a:r>
          </a:p>
          <a:p>
            <a:pPr marL="457200" indent="-457200" algn="l" rtl="0">
              <a:buFont typeface="Wingdings" panose="05000000000000000000" pitchFamily="2" charset="2"/>
              <a:buChar char="ü"/>
            </a:pPr>
            <a:r>
              <a:rPr lang="en-US" sz="3200" i="1" dirty="0" smtClean="0">
                <a:latin typeface="Calibri" panose="020F0502020204030204" pitchFamily="34" charset="0"/>
                <a:ea typeface="Calibri" panose="020F0502020204030204" pitchFamily="34" charset="0"/>
                <a:cs typeface="Arial" panose="020B0604020202020204" pitchFamily="34" charset="0"/>
              </a:rPr>
              <a:t>An </a:t>
            </a:r>
            <a:r>
              <a:rPr lang="en-US" sz="3200" i="1" dirty="0">
                <a:latin typeface="Calibri" panose="020F0502020204030204" pitchFamily="34" charset="0"/>
                <a:ea typeface="Calibri" panose="020F0502020204030204" pitchFamily="34" charset="0"/>
                <a:cs typeface="Arial" panose="020B0604020202020204" pitchFamily="34" charset="0"/>
              </a:rPr>
              <a:t>ultrasound examination early in the third trimester to identify fetal growth acceleration as this appears to be a sign of </a:t>
            </a:r>
            <a:r>
              <a:rPr lang="en-US" sz="3200" i="1" dirty="0" err="1">
                <a:latin typeface="Calibri" panose="020F0502020204030204" pitchFamily="34" charset="0"/>
                <a:ea typeface="Calibri" panose="020F0502020204030204" pitchFamily="34" charset="0"/>
                <a:cs typeface="Arial" panose="020B0604020202020204" pitchFamily="34" charset="0"/>
              </a:rPr>
              <a:t>nonoptimal</a:t>
            </a:r>
            <a:r>
              <a:rPr lang="en-US" sz="3200" i="1" dirty="0">
                <a:latin typeface="Calibri" panose="020F0502020204030204" pitchFamily="34" charset="0"/>
                <a:ea typeface="Calibri" panose="020F0502020204030204" pitchFamily="34" charset="0"/>
                <a:cs typeface="Arial" panose="020B0604020202020204" pitchFamily="34" charset="0"/>
              </a:rPr>
              <a:t> glycemic control</a:t>
            </a:r>
            <a:endParaRPr lang="fa-IR" sz="3200" i="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34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298" y="308009"/>
            <a:ext cx="8200724" cy="739754"/>
          </a:xfrm>
          <a:prstGeom prst="rect">
            <a:avLst/>
          </a:prstGeom>
          <a:noFill/>
        </p:spPr>
        <p:txBody>
          <a:bodyPr wrap="square" rtlCol="1">
            <a:spAutoFit/>
          </a:bodyPr>
          <a:lstStyle/>
          <a:p>
            <a:pPr lvl="0" algn="ctr" rtl="0">
              <a:lnSpc>
                <a:spcPct val="150000"/>
              </a:lnSpc>
            </a:pPr>
            <a:r>
              <a:rPr lang="en-US" sz="3200" dirty="0">
                <a:solidFill>
                  <a:srgbClr val="FF0000"/>
                </a:solidFill>
                <a:latin typeface="Helvetica" panose="020B0604020202020204" pitchFamily="34" charset="0"/>
                <a:ea typeface="Times New Roman" panose="02020603050405020304" pitchFamily="18" charset="0"/>
              </a:rPr>
              <a:t>TERMINOLOGY </a:t>
            </a:r>
          </a:p>
        </p:txBody>
      </p:sp>
      <p:sp>
        <p:nvSpPr>
          <p:cNvPr id="3" name="Rectangle 2"/>
          <p:cNvSpPr/>
          <p:nvPr/>
        </p:nvSpPr>
        <p:spPr>
          <a:xfrm>
            <a:off x="903169" y="1153640"/>
            <a:ext cx="9974981" cy="4524315"/>
          </a:xfrm>
          <a:prstGeom prst="rect">
            <a:avLst/>
          </a:prstGeom>
        </p:spPr>
        <p:txBody>
          <a:bodyPr wrap="square">
            <a:spAutoFit/>
          </a:bodyPr>
          <a:lstStyle/>
          <a:p>
            <a:pPr algn="l" rtl="0">
              <a:lnSpc>
                <a:spcPct val="150000"/>
              </a:lnSpc>
            </a:pPr>
            <a:r>
              <a:rPr lang="en-US" sz="2400" dirty="0">
                <a:solidFill>
                  <a:srgbClr val="1D2228"/>
                </a:solidFill>
                <a:latin typeface="Helvetica" panose="020B0604020202020204" pitchFamily="34" charset="0"/>
                <a:ea typeface="Times New Roman" panose="02020603050405020304" pitchFamily="18" charset="0"/>
              </a:rPr>
              <a:t>Historically, the term "gestational diabetes" has been defined as onset or first recognition of abnormal glucose tolerance during </a:t>
            </a:r>
            <a:r>
              <a:rPr lang="en-US" sz="2400" dirty="0" smtClean="0">
                <a:solidFill>
                  <a:srgbClr val="1D2228"/>
                </a:solidFill>
                <a:latin typeface="Helvetica" panose="020B0604020202020204" pitchFamily="34" charset="0"/>
                <a:ea typeface="Times New Roman" panose="02020603050405020304" pitchFamily="18" charset="0"/>
              </a:rPr>
              <a:t>pregnancy</a:t>
            </a:r>
          </a:p>
          <a:p>
            <a:pPr algn="l" rtl="0">
              <a:lnSpc>
                <a:spcPct val="150000"/>
              </a:lnSpc>
            </a:pPr>
            <a:r>
              <a:rPr lang="en-US" sz="2400" dirty="0" smtClean="0">
                <a:solidFill>
                  <a:srgbClr val="1D2228"/>
                </a:solidFill>
                <a:latin typeface="Helvetica" panose="020B0604020202020204" pitchFamily="34" charset="0"/>
                <a:ea typeface="Times New Roman" panose="02020603050405020304" pitchFamily="18" charset="0"/>
              </a:rPr>
              <a:t> </a:t>
            </a:r>
            <a:r>
              <a:rPr lang="en-US" sz="2400" b="1" i="1" dirty="0" smtClean="0">
                <a:solidFill>
                  <a:srgbClr val="FF0000"/>
                </a:solidFill>
                <a:latin typeface="Helvetica" panose="020B0604020202020204" pitchFamily="34" charset="0"/>
                <a:ea typeface="Times New Roman" panose="02020603050405020304" pitchFamily="18" charset="0"/>
              </a:rPr>
              <a:t>Gestational diabetes  </a:t>
            </a:r>
            <a:r>
              <a:rPr lang="en-US" sz="2400" dirty="0" smtClean="0">
                <a:solidFill>
                  <a:srgbClr val="1D2228"/>
                </a:solidFill>
                <a:latin typeface="Helvetica" panose="020B0604020202020204" pitchFamily="34" charset="0"/>
                <a:ea typeface="Times New Roman" panose="02020603050405020304" pitchFamily="18" charset="0"/>
              </a:rPr>
              <a:t>describes </a:t>
            </a:r>
            <a:r>
              <a:rPr lang="en-US" sz="2400" dirty="0">
                <a:solidFill>
                  <a:srgbClr val="1D2228"/>
                </a:solidFill>
                <a:latin typeface="Helvetica" panose="020B0604020202020204" pitchFamily="34" charset="0"/>
                <a:ea typeface="Times New Roman" panose="02020603050405020304" pitchFamily="18" charset="0"/>
              </a:rPr>
              <a:t>diabetes diagnosed during the second half of </a:t>
            </a:r>
            <a:r>
              <a:rPr lang="en-US" sz="2400" dirty="0" smtClean="0">
                <a:solidFill>
                  <a:srgbClr val="1D2228"/>
                </a:solidFill>
                <a:latin typeface="Helvetica" panose="020B0604020202020204" pitchFamily="34" charset="0"/>
                <a:ea typeface="Times New Roman" panose="02020603050405020304" pitchFamily="18" charset="0"/>
              </a:rPr>
              <a:t>pregnancy or </a:t>
            </a:r>
            <a:r>
              <a:rPr lang="en-US" sz="2400" dirty="0">
                <a:solidFill>
                  <a:srgbClr val="1D2228"/>
                </a:solidFill>
                <a:latin typeface="Helvetica" panose="020B0604020202020204" pitchFamily="34" charset="0"/>
                <a:ea typeface="Times New Roman" panose="02020603050405020304" pitchFamily="18" charset="0"/>
              </a:rPr>
              <a:t>glucose levels in early pregnancy that do not meet standard </a:t>
            </a:r>
            <a:r>
              <a:rPr lang="en-US" sz="2400" dirty="0" err="1">
                <a:solidFill>
                  <a:srgbClr val="1D2228"/>
                </a:solidFill>
                <a:latin typeface="Helvetica" panose="020B0604020202020204" pitchFamily="34" charset="0"/>
                <a:ea typeface="Times New Roman" panose="02020603050405020304" pitchFamily="18" charset="0"/>
              </a:rPr>
              <a:t>nonpregnant</a:t>
            </a:r>
            <a:r>
              <a:rPr lang="en-US" sz="2400" dirty="0">
                <a:solidFill>
                  <a:srgbClr val="1D2228"/>
                </a:solidFill>
                <a:latin typeface="Helvetica" panose="020B0604020202020204" pitchFamily="34" charset="0"/>
                <a:ea typeface="Times New Roman" panose="02020603050405020304" pitchFamily="18" charset="0"/>
              </a:rPr>
              <a:t> criteria for overt diabetes but are diagnostic for gestational diabetes mellitus</a:t>
            </a:r>
            <a:r>
              <a:rPr lang="en-US" sz="2400" dirty="0" smtClean="0">
                <a:solidFill>
                  <a:srgbClr val="1D2228"/>
                </a:solidFill>
                <a:latin typeface="Helvetica" panose="020B0604020202020204" pitchFamily="34" charset="0"/>
                <a:ea typeface="Times New Roman" panose="02020603050405020304" pitchFamily="18" charset="0"/>
              </a:rPr>
              <a:t>, </a:t>
            </a:r>
          </a:p>
          <a:p>
            <a:pPr algn="l" rtl="0">
              <a:lnSpc>
                <a:spcPct val="150000"/>
              </a:lnSpc>
            </a:pPr>
            <a:r>
              <a:rPr lang="en-US" sz="2400" dirty="0" smtClean="0">
                <a:solidFill>
                  <a:srgbClr val="1D2228"/>
                </a:solidFill>
                <a:latin typeface="Helvetica" panose="020B0604020202020204" pitchFamily="34" charset="0"/>
                <a:ea typeface="Times New Roman" panose="02020603050405020304" pitchFamily="18" charset="0"/>
              </a:rPr>
              <a:t>"</a:t>
            </a:r>
            <a:r>
              <a:rPr lang="en-US" sz="2400" b="1" i="1" dirty="0">
                <a:solidFill>
                  <a:srgbClr val="FF0000"/>
                </a:solidFill>
                <a:latin typeface="Helvetica" panose="020B0604020202020204" pitchFamily="34" charset="0"/>
                <a:ea typeface="Times New Roman" panose="02020603050405020304" pitchFamily="18" charset="0"/>
              </a:rPr>
              <a:t>overt diabetes</a:t>
            </a:r>
            <a:r>
              <a:rPr lang="en-US" sz="2400" dirty="0">
                <a:solidFill>
                  <a:srgbClr val="1D2228"/>
                </a:solidFill>
                <a:latin typeface="Helvetica" panose="020B0604020202020204" pitchFamily="34" charset="0"/>
                <a:ea typeface="Times New Roman" panose="02020603050405020304" pitchFamily="18" charset="0"/>
              </a:rPr>
              <a:t>" or "</a:t>
            </a:r>
            <a:r>
              <a:rPr lang="en-US" sz="2400" b="1" i="1" dirty="0">
                <a:solidFill>
                  <a:srgbClr val="FF0000"/>
                </a:solidFill>
                <a:latin typeface="Helvetica" panose="020B0604020202020204" pitchFamily="34" charset="0"/>
                <a:ea typeface="Times New Roman" panose="02020603050405020304" pitchFamily="18" charset="0"/>
              </a:rPr>
              <a:t>diabetes mellitus in pregnancy</a:t>
            </a:r>
            <a:r>
              <a:rPr lang="en-US" sz="2400" dirty="0">
                <a:solidFill>
                  <a:srgbClr val="1D2228"/>
                </a:solidFill>
                <a:latin typeface="Helvetica" panose="020B0604020202020204" pitchFamily="34" charset="0"/>
                <a:ea typeface="Times New Roman" panose="02020603050405020304" pitchFamily="18" charset="0"/>
              </a:rPr>
              <a:t>" </a:t>
            </a:r>
            <a:r>
              <a:rPr lang="en-US" sz="2400" dirty="0" smtClean="0">
                <a:solidFill>
                  <a:srgbClr val="1D2228"/>
                </a:solidFill>
                <a:latin typeface="Helvetica" panose="020B0604020202020204" pitchFamily="34" charset="0"/>
                <a:ea typeface="Times New Roman" panose="02020603050405020304" pitchFamily="18" charset="0"/>
              </a:rPr>
              <a:t>describes </a:t>
            </a:r>
            <a:r>
              <a:rPr lang="en-US" sz="2400" dirty="0">
                <a:solidFill>
                  <a:srgbClr val="1D2228"/>
                </a:solidFill>
                <a:latin typeface="Helvetica" panose="020B0604020202020204" pitchFamily="34" charset="0"/>
                <a:ea typeface="Times New Roman" panose="02020603050405020304" pitchFamily="18" charset="0"/>
              </a:rPr>
              <a:t>diabetes diagnosed by standard </a:t>
            </a:r>
            <a:r>
              <a:rPr lang="en-US" sz="2400" dirty="0" err="1">
                <a:solidFill>
                  <a:srgbClr val="1D2228"/>
                </a:solidFill>
                <a:latin typeface="Helvetica" panose="020B0604020202020204" pitchFamily="34" charset="0"/>
                <a:ea typeface="Times New Roman" panose="02020603050405020304" pitchFamily="18" charset="0"/>
              </a:rPr>
              <a:t>nonpregnant</a:t>
            </a:r>
            <a:r>
              <a:rPr lang="en-US" sz="2400" dirty="0">
                <a:solidFill>
                  <a:srgbClr val="1D2228"/>
                </a:solidFill>
                <a:latin typeface="Helvetica" panose="020B0604020202020204" pitchFamily="34" charset="0"/>
                <a:ea typeface="Times New Roman" panose="02020603050405020304" pitchFamily="18" charset="0"/>
              </a:rPr>
              <a:t> criteria early in pregnancy</a:t>
            </a:r>
            <a:endParaRPr lang="fa-IR" sz="2400" dirty="0">
              <a:solidFill>
                <a:srgbClr val="1D2228"/>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181284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493" y="141109"/>
            <a:ext cx="4409027" cy="769441"/>
          </a:xfrm>
          <a:prstGeom prst="rect">
            <a:avLst/>
          </a:prstGeom>
        </p:spPr>
        <p:txBody>
          <a:bodyPr wrap="none">
            <a:spAutoFit/>
          </a:bodyPr>
          <a:lstStyle/>
          <a:p>
            <a:pPr algn="l" rtl="0"/>
            <a:r>
              <a:rPr lang="en-US" sz="4400" dirty="0">
                <a:solidFill>
                  <a:srgbClr val="FF0000"/>
                </a:solidFill>
                <a:latin typeface="Calibri" panose="020F0502020204030204" pitchFamily="34" charset="0"/>
                <a:ea typeface="Calibri" panose="020F0502020204030204" pitchFamily="34" charset="0"/>
                <a:cs typeface="Arial" panose="020B0604020202020204" pitchFamily="34" charset="0"/>
              </a:rPr>
              <a:t>Timing of delivery </a:t>
            </a:r>
            <a:endParaRPr lang="fa-IR" sz="44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529493" y="1420689"/>
            <a:ext cx="11453959" cy="4339650"/>
          </a:xfrm>
          <a:prstGeom prst="rect">
            <a:avLst/>
          </a:prstGeom>
        </p:spPr>
        <p:txBody>
          <a:bodyPr wrap="square">
            <a:spAutoFit/>
          </a:bodyPr>
          <a:lstStyle/>
          <a:p>
            <a:pPr lvl="0" algn="l" rtl="0"/>
            <a:r>
              <a:rPr lang="en-US" sz="3600" dirty="0">
                <a:solidFill>
                  <a:srgbClr val="0070C0"/>
                </a:solidFill>
                <a:latin typeface="Calibri" panose="020F0502020204030204" pitchFamily="34" charset="0"/>
                <a:ea typeface="Calibri" panose="020F0502020204030204" pitchFamily="34" charset="0"/>
                <a:cs typeface="Arial" panose="020B0604020202020204" pitchFamily="34" charset="0"/>
              </a:rPr>
              <a:t>A1 </a:t>
            </a:r>
            <a:r>
              <a:rPr lang="en-US" sz="3600" dirty="0" smtClean="0">
                <a:solidFill>
                  <a:srgbClr val="0070C0"/>
                </a:solidFill>
                <a:latin typeface="Calibri" panose="020F0502020204030204" pitchFamily="34" charset="0"/>
                <a:ea typeface="Calibri" panose="020F0502020204030204" pitchFamily="34" charset="0"/>
                <a:cs typeface="Arial" panose="020B0604020202020204" pitchFamily="34" charset="0"/>
              </a:rPr>
              <a:t>GDM: </a:t>
            </a:r>
            <a:r>
              <a:rPr lang="en-US" sz="3200" dirty="0" smtClean="0">
                <a:solidFill>
                  <a:prstClr val="black"/>
                </a:solidFill>
                <a:latin typeface="Calibri" panose="020F0502020204030204" pitchFamily="34" charset="0"/>
                <a:ea typeface="Calibri" panose="020F0502020204030204" pitchFamily="34" charset="0"/>
                <a:cs typeface="Arial" panose="020B0604020202020204" pitchFamily="34" charset="0"/>
              </a:rPr>
              <a:t>ACOG : delivery </a:t>
            </a:r>
            <a:r>
              <a:rPr lang="en-US" sz="3200" dirty="0">
                <a:solidFill>
                  <a:prstClr val="black"/>
                </a:solidFill>
                <a:latin typeface="Calibri" panose="020F0502020204030204" pitchFamily="34" charset="0"/>
                <a:ea typeface="Calibri" panose="020F0502020204030204" pitchFamily="34" charset="0"/>
                <a:cs typeface="Arial" panose="020B0604020202020204" pitchFamily="34" charset="0"/>
              </a:rPr>
              <a:t>should not be planned before 39 weeks of gestation unless otherwise indicated, and that expectant management up to 40+6 weeks is generally appropriate with antepartum testing </a:t>
            </a:r>
            <a:endParaRPr lang="en-US" sz="3200" dirty="0" smtClean="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l" rtl="0"/>
            <a:r>
              <a:rPr lang="en-US" sz="3600" dirty="0">
                <a:solidFill>
                  <a:srgbClr val="0070C0"/>
                </a:solidFill>
                <a:latin typeface="Calibri" panose="020F0502020204030204" pitchFamily="34" charset="0"/>
                <a:ea typeface="Calibri" panose="020F0502020204030204" pitchFamily="34" charset="0"/>
                <a:cs typeface="Arial" panose="020B0604020202020204" pitchFamily="34" charset="0"/>
              </a:rPr>
              <a:t>A2 </a:t>
            </a:r>
            <a:r>
              <a:rPr lang="en-US" sz="3600" dirty="0" smtClean="0">
                <a:solidFill>
                  <a:srgbClr val="0070C0"/>
                </a:solidFill>
                <a:latin typeface="Calibri" panose="020F0502020204030204" pitchFamily="34" charset="0"/>
                <a:ea typeface="Calibri" panose="020F0502020204030204" pitchFamily="34" charset="0"/>
                <a:cs typeface="Arial" panose="020B0604020202020204" pitchFamily="34" charset="0"/>
              </a:rPr>
              <a:t>GDM:  </a:t>
            </a:r>
            <a:r>
              <a:rPr lang="en-US" sz="3200" dirty="0">
                <a:solidFill>
                  <a:prstClr val="black"/>
                </a:solidFill>
                <a:latin typeface="Calibri" panose="020F0502020204030204" pitchFamily="34" charset="0"/>
                <a:ea typeface="Calibri" panose="020F0502020204030204" pitchFamily="34" charset="0"/>
                <a:cs typeface="Arial" panose="020B0604020202020204" pitchFamily="34" charset="0"/>
              </a:rPr>
              <a:t>induction of labor at 39 weeks of gestation </a:t>
            </a:r>
            <a:endParaRPr lang="en-US" sz="3200" dirty="0" smtClean="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l" rtl="0"/>
            <a:r>
              <a:rPr lang="en-US" sz="3600" dirty="0">
                <a:solidFill>
                  <a:srgbClr val="0070C0"/>
                </a:solidFill>
                <a:latin typeface="Calibri" panose="020F0502020204030204" pitchFamily="34" charset="0"/>
                <a:ea typeface="Calibri" panose="020F0502020204030204" pitchFamily="34" charset="0"/>
                <a:cs typeface="Arial" panose="020B0604020202020204" pitchFamily="34" charset="0"/>
              </a:rPr>
              <a:t>Scheduled cesarean </a:t>
            </a:r>
            <a:r>
              <a:rPr lang="en-US" sz="3600" dirty="0" smtClean="0">
                <a:solidFill>
                  <a:srgbClr val="0070C0"/>
                </a:solidFill>
                <a:latin typeface="Calibri" panose="020F0502020204030204" pitchFamily="34" charset="0"/>
                <a:ea typeface="Calibri" panose="020F0502020204030204" pitchFamily="34" charset="0"/>
                <a:cs typeface="Arial" panose="020B0604020202020204" pitchFamily="34" charset="0"/>
              </a:rPr>
              <a:t>delivery: </a:t>
            </a:r>
            <a:r>
              <a:rPr lang="en-US" sz="3200" dirty="0">
                <a:solidFill>
                  <a:prstClr val="black"/>
                </a:solidFill>
                <a:latin typeface="Calibri" panose="020F0502020204030204" pitchFamily="34" charset="0"/>
                <a:ea typeface="Calibri" panose="020F0502020204030204" pitchFamily="34" charset="0"/>
                <a:cs typeface="Arial" panose="020B0604020202020204" pitchFamily="34" charset="0"/>
              </a:rPr>
              <a:t>GDM and estimated fetal weight ≥4500 grams</a:t>
            </a:r>
            <a:endParaRPr lang="fa-IR"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l" rtl="0"/>
            <a:r>
              <a:rPr lang="en-US" sz="3600" dirty="0">
                <a:solidFill>
                  <a:srgbClr val="0070C0"/>
                </a:solidFill>
                <a:latin typeface="Calibri" panose="020F0502020204030204" pitchFamily="34" charset="0"/>
                <a:ea typeface="Calibri" panose="020F0502020204030204" pitchFamily="34" charset="0"/>
                <a:cs typeface="Arial" panose="020B0604020202020204" pitchFamily="34" charset="0"/>
              </a:rPr>
              <a:t> </a:t>
            </a:r>
            <a:endParaRPr lang="fa-IR" sz="36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5080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123" t="32801" r="13931" b="39204"/>
          <a:stretch/>
        </p:blipFill>
        <p:spPr>
          <a:xfrm>
            <a:off x="-1" y="577516"/>
            <a:ext cx="12262585" cy="3176337"/>
          </a:xfrm>
          <a:prstGeom prst="rect">
            <a:avLst/>
          </a:prstGeom>
        </p:spPr>
      </p:pic>
    </p:spTree>
    <p:extLst>
      <p:ext uri="{BB962C8B-B14F-4D97-AF65-F5344CB8AC3E}">
        <p14:creationId xmlns:p14="http://schemas.microsoft.com/office/powerpoint/2010/main" val="661264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2964" y="314362"/>
            <a:ext cx="9923325" cy="769441"/>
          </a:xfrm>
          <a:prstGeom prst="rect">
            <a:avLst/>
          </a:prstGeom>
        </p:spPr>
        <p:txBody>
          <a:bodyPr wrap="square">
            <a:spAutoFit/>
          </a:bodyPr>
          <a:lstStyle/>
          <a:p>
            <a:pPr algn="l" rtl="0"/>
            <a:r>
              <a:rPr lang="en-US" sz="4400" dirty="0">
                <a:solidFill>
                  <a:srgbClr val="FF0000"/>
                </a:solidFill>
                <a:latin typeface="Calibri" panose="020F0502020204030204" pitchFamily="34" charset="0"/>
                <a:ea typeface="Calibri" panose="020F0502020204030204" pitchFamily="34" charset="0"/>
                <a:cs typeface="Arial" panose="020B0604020202020204" pitchFamily="34" charset="0"/>
              </a:rPr>
              <a:t>Labor and delivery </a:t>
            </a:r>
            <a:endParaRPr lang="fa-IR" sz="44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622433" y="1174990"/>
            <a:ext cx="11332143" cy="5016758"/>
          </a:xfrm>
          <a:prstGeom prst="rect">
            <a:avLst/>
          </a:prstGeom>
        </p:spPr>
        <p:txBody>
          <a:bodyPr wrap="square">
            <a:spAutoFit/>
          </a:bodyPr>
          <a:lstStyle/>
          <a:p>
            <a:pPr marL="457200" indent="-457200" algn="l" rtl="0">
              <a:buFont typeface="Wingdings" panose="05000000000000000000" pitchFamily="2" charset="2"/>
              <a:buChar char="Ø"/>
            </a:pPr>
            <a:r>
              <a:rPr lang="en-US" sz="3200" dirty="0">
                <a:solidFill>
                  <a:prstClr val="black"/>
                </a:solidFill>
                <a:latin typeface="Calibri" panose="020F0502020204030204" pitchFamily="34" charset="0"/>
                <a:ea typeface="Calibri" panose="020F0502020204030204" pitchFamily="34" charset="0"/>
                <a:cs typeface="Arial" panose="020B0604020202020204" pitchFamily="34" charset="0"/>
              </a:rPr>
              <a:t>During labor, periodic assessment of maternal glucose levels and treatment of hyperglycemia is </a:t>
            </a:r>
            <a:r>
              <a:rPr lang="en-US" sz="3200" dirty="0" smtClean="0">
                <a:solidFill>
                  <a:prstClr val="black"/>
                </a:solidFill>
                <a:latin typeface="Calibri" panose="020F0502020204030204" pitchFamily="34" charset="0"/>
                <a:ea typeface="Calibri" panose="020F0502020204030204" pitchFamily="34" charset="0"/>
                <a:cs typeface="Arial" panose="020B0604020202020204" pitchFamily="34" charset="0"/>
              </a:rPr>
              <a:t>prudent</a:t>
            </a:r>
          </a:p>
          <a:p>
            <a:pPr marL="457200" indent="-457200" algn="l" rtl="0">
              <a:buFont typeface="Wingdings" panose="05000000000000000000" pitchFamily="2" charset="2"/>
              <a:buChar char="Ø"/>
            </a:pPr>
            <a:r>
              <a:rPr lang="en-US" sz="3200" dirty="0" smtClean="0">
                <a:latin typeface="Calibri" panose="020F0502020204030204" pitchFamily="34" charset="0"/>
                <a:ea typeface="Calibri" panose="020F0502020204030204" pitchFamily="34" charset="0"/>
                <a:cs typeface="Arial" panose="020B0604020202020204" pitchFamily="34" charset="0"/>
              </a:rPr>
              <a:t>Insulin </a:t>
            </a:r>
            <a:r>
              <a:rPr lang="en-US" sz="3200" dirty="0">
                <a:latin typeface="Calibri" panose="020F0502020204030204" pitchFamily="34" charset="0"/>
                <a:ea typeface="Calibri" panose="020F0502020204030204" pitchFamily="34" charset="0"/>
                <a:cs typeface="Arial" panose="020B0604020202020204" pitchFamily="34" charset="0"/>
              </a:rPr>
              <a:t>requirements usually decrease during </a:t>
            </a:r>
            <a:r>
              <a:rPr lang="en-US" sz="3200" dirty="0" smtClean="0">
                <a:latin typeface="Calibri" panose="020F0502020204030204" pitchFamily="34" charset="0"/>
                <a:ea typeface="Calibri" panose="020F0502020204030204" pitchFamily="34" charset="0"/>
                <a:cs typeface="Arial" panose="020B0604020202020204" pitchFamily="34" charset="0"/>
              </a:rPr>
              <a:t>labor</a:t>
            </a:r>
          </a:p>
          <a:p>
            <a:pPr marL="457200" indent="-457200" algn="l" rtl="0">
              <a:buFont typeface="Wingdings" panose="05000000000000000000" pitchFamily="2" charset="2"/>
              <a:buChar char="Ø"/>
            </a:pPr>
            <a:r>
              <a:rPr lang="en-US" sz="3200" dirty="0">
                <a:latin typeface="Calibri" panose="020F0502020204030204" pitchFamily="34" charset="0"/>
                <a:ea typeface="Calibri" panose="020F0502020204030204" pitchFamily="34" charset="0"/>
                <a:cs typeface="Arial" panose="020B0604020202020204" pitchFamily="34" charset="0"/>
              </a:rPr>
              <a:t>Women with GDM who were </a:t>
            </a:r>
            <a:r>
              <a:rPr lang="en-US" sz="3200" dirty="0" err="1">
                <a:latin typeface="Calibri" panose="020F0502020204030204" pitchFamily="34" charset="0"/>
                <a:ea typeface="Calibri" panose="020F0502020204030204" pitchFamily="34" charset="0"/>
                <a:cs typeface="Arial" panose="020B0604020202020204" pitchFamily="34" charset="0"/>
              </a:rPr>
              <a:t>euglycemic</a:t>
            </a:r>
            <a:r>
              <a:rPr lang="en-US" sz="3200" dirty="0">
                <a:latin typeface="Calibri" panose="020F0502020204030204" pitchFamily="34" charset="0"/>
                <a:ea typeface="Calibri" panose="020F0502020204030204" pitchFamily="34" charset="0"/>
                <a:cs typeface="Arial" panose="020B0604020202020204" pitchFamily="34" charset="0"/>
              </a:rPr>
              <a:t> without use of insulin or oral </a:t>
            </a:r>
            <a:r>
              <a:rPr lang="en-US" sz="3200" dirty="0" err="1">
                <a:latin typeface="Calibri" panose="020F0502020204030204" pitchFamily="34" charset="0"/>
                <a:ea typeface="Calibri" panose="020F0502020204030204" pitchFamily="34" charset="0"/>
                <a:cs typeface="Arial" panose="020B0604020202020204" pitchFamily="34" charset="0"/>
              </a:rPr>
              <a:t>antihyperglycemic</a:t>
            </a:r>
            <a:r>
              <a:rPr lang="en-US" sz="3200" dirty="0">
                <a:latin typeface="Calibri" panose="020F0502020204030204" pitchFamily="34" charset="0"/>
                <a:ea typeface="Calibri" panose="020F0502020204030204" pitchFamily="34" charset="0"/>
                <a:cs typeface="Arial" panose="020B0604020202020204" pitchFamily="34" charset="0"/>
              </a:rPr>
              <a:t> drugs during pregnancy do not normally require insulin during labor and delivery, and thus do not need their blood glucose levels checked </a:t>
            </a:r>
            <a:r>
              <a:rPr lang="en-US" sz="3200" dirty="0" smtClean="0">
                <a:latin typeface="Calibri" panose="020F0502020204030204" pitchFamily="34" charset="0"/>
                <a:ea typeface="Calibri" panose="020F0502020204030204" pitchFamily="34" charset="0"/>
                <a:cs typeface="Arial" panose="020B0604020202020204" pitchFamily="34" charset="0"/>
              </a:rPr>
              <a:t>hourly.</a:t>
            </a:r>
          </a:p>
          <a:p>
            <a:pPr marL="457200" indent="-457200" algn="l" rtl="0">
              <a:buFont typeface="Wingdings" panose="05000000000000000000" pitchFamily="2" charset="2"/>
              <a:buChar char="Ø"/>
            </a:pPr>
            <a:r>
              <a:rPr lang="en-US" sz="3200" dirty="0" smtClean="0">
                <a:latin typeface="Calibri" panose="020F0502020204030204" pitchFamily="34" charset="0"/>
                <a:ea typeface="Calibri" panose="020F0502020204030204" pitchFamily="34" charset="0"/>
                <a:cs typeface="Arial" panose="020B0604020202020204" pitchFamily="34" charset="0"/>
              </a:rPr>
              <a:t>Women </a:t>
            </a:r>
            <a:r>
              <a:rPr lang="en-US" sz="3200" dirty="0">
                <a:latin typeface="Calibri" panose="020F0502020204030204" pitchFamily="34" charset="0"/>
                <a:ea typeface="Calibri" panose="020F0502020204030204" pitchFamily="34" charset="0"/>
                <a:cs typeface="Arial" panose="020B0604020202020204" pitchFamily="34" charset="0"/>
              </a:rPr>
              <a:t>with GDM who used insulin or oral </a:t>
            </a:r>
            <a:r>
              <a:rPr lang="en-US" sz="3200" dirty="0" err="1">
                <a:latin typeface="Calibri" panose="020F0502020204030204" pitchFamily="34" charset="0"/>
                <a:ea typeface="Calibri" panose="020F0502020204030204" pitchFamily="34" charset="0"/>
                <a:cs typeface="Arial" panose="020B0604020202020204" pitchFamily="34" charset="0"/>
              </a:rPr>
              <a:t>antihyperglycemic</a:t>
            </a:r>
            <a:r>
              <a:rPr lang="en-US" sz="3200" dirty="0">
                <a:latin typeface="Calibri" panose="020F0502020204030204" pitchFamily="34" charset="0"/>
                <a:ea typeface="Calibri" panose="020F0502020204030204" pitchFamily="34" charset="0"/>
                <a:cs typeface="Arial" panose="020B0604020202020204" pitchFamily="34" charset="0"/>
              </a:rPr>
              <a:t> drugs to maintain </a:t>
            </a:r>
            <a:r>
              <a:rPr lang="en-US" sz="3200" dirty="0" err="1">
                <a:latin typeface="Calibri" panose="020F0502020204030204" pitchFamily="34" charset="0"/>
                <a:ea typeface="Calibri" panose="020F0502020204030204" pitchFamily="34" charset="0"/>
                <a:cs typeface="Arial" panose="020B0604020202020204" pitchFamily="34" charset="0"/>
              </a:rPr>
              <a:t>euglycemia</a:t>
            </a:r>
            <a:r>
              <a:rPr lang="en-US" sz="3200" dirty="0">
                <a:latin typeface="Calibri" panose="020F0502020204030204" pitchFamily="34" charset="0"/>
                <a:ea typeface="Calibri" panose="020F0502020204030204" pitchFamily="34" charset="0"/>
                <a:cs typeface="Arial" panose="020B0604020202020204" pitchFamily="34" charset="0"/>
              </a:rPr>
              <a:t> occasionally need insulin during labor and delivery to maintain </a:t>
            </a:r>
            <a:r>
              <a:rPr lang="en-US" sz="3200" dirty="0" err="1">
                <a:latin typeface="Calibri" panose="020F0502020204030204" pitchFamily="34" charset="0"/>
                <a:ea typeface="Calibri" panose="020F0502020204030204" pitchFamily="34" charset="0"/>
                <a:cs typeface="Arial" panose="020B0604020202020204" pitchFamily="34" charset="0"/>
              </a:rPr>
              <a:t>euglycemia</a:t>
            </a:r>
            <a:r>
              <a:rPr lang="en-US" sz="3200" dirty="0">
                <a:latin typeface="Calibri" panose="020F0502020204030204" pitchFamily="34" charset="0"/>
                <a:ea typeface="Calibri" panose="020F0502020204030204" pitchFamily="34" charset="0"/>
                <a:cs typeface="Arial" panose="020B0604020202020204" pitchFamily="34" charset="0"/>
              </a:rPr>
              <a:t>. </a:t>
            </a:r>
            <a:endParaRPr lang="fa-IR"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88691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7701" y="749490"/>
            <a:ext cx="10254114" cy="2062103"/>
          </a:xfrm>
          <a:prstGeom prst="rect">
            <a:avLst/>
          </a:prstGeom>
        </p:spPr>
        <p:txBody>
          <a:bodyPr wrap="square">
            <a:spAutoFit/>
          </a:bodyPr>
          <a:lstStyle/>
          <a:p>
            <a:pPr marL="457200" indent="-457200" algn="l" rtl="0">
              <a:buFont typeface="Wingdings" panose="05000000000000000000" pitchFamily="2" charset="2"/>
              <a:buChar char="Ø"/>
            </a:pPr>
            <a:r>
              <a:rPr lang="en-US" sz="3200" dirty="0">
                <a:solidFill>
                  <a:prstClr val="black"/>
                </a:solidFill>
                <a:latin typeface="Calibri" panose="020F0502020204030204" pitchFamily="34" charset="0"/>
                <a:ea typeface="Calibri" panose="020F0502020204030204" pitchFamily="34" charset="0"/>
                <a:cs typeface="Arial" panose="020B0604020202020204" pitchFamily="34" charset="0"/>
              </a:rPr>
              <a:t>For women undergoing scheduled cesarean delivery, insulin or </a:t>
            </a:r>
            <a:r>
              <a:rPr lang="en-US" sz="3200" dirty="0" err="1">
                <a:solidFill>
                  <a:prstClr val="black"/>
                </a:solidFill>
                <a:latin typeface="Calibri" panose="020F0502020204030204" pitchFamily="34" charset="0"/>
                <a:ea typeface="Calibri" panose="020F0502020204030204" pitchFamily="34" charset="0"/>
                <a:cs typeface="Arial" panose="020B0604020202020204" pitchFamily="34" charset="0"/>
              </a:rPr>
              <a:t>antihyperglycemic</a:t>
            </a:r>
            <a:r>
              <a:rPr lang="en-US" sz="3200" dirty="0">
                <a:solidFill>
                  <a:prstClr val="black"/>
                </a:solidFill>
                <a:latin typeface="Calibri" panose="020F0502020204030204" pitchFamily="34" charset="0"/>
                <a:ea typeface="Calibri" panose="020F0502020204030204" pitchFamily="34" charset="0"/>
                <a:cs typeface="Arial" panose="020B0604020202020204" pitchFamily="34" charset="0"/>
              </a:rPr>
              <a:t> drugs are withheld the morning of surgery and the woman is not allowed any oral intake after midnight.</a:t>
            </a:r>
            <a:endParaRPr lang="fa-IR"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1400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163" y="474331"/>
            <a:ext cx="11243847" cy="769441"/>
          </a:xfrm>
          <a:prstGeom prst="rect">
            <a:avLst/>
          </a:prstGeom>
        </p:spPr>
        <p:txBody>
          <a:bodyPr wrap="none">
            <a:spAutoFit/>
          </a:bodyPr>
          <a:lstStyle/>
          <a:p>
            <a:pPr algn="l" rtl="0"/>
            <a:r>
              <a:rPr lang="en-US" sz="4400" dirty="0">
                <a:solidFill>
                  <a:srgbClr val="FF0000"/>
                </a:solidFill>
                <a:latin typeface="Calibri" panose="020F0502020204030204" pitchFamily="34" charset="0"/>
                <a:ea typeface="Calibri" panose="020F0502020204030204" pitchFamily="34" charset="0"/>
                <a:cs typeface="Arial" panose="020B0604020202020204" pitchFamily="34" charset="0"/>
              </a:rPr>
              <a:t>POSTPARTUM MANAGEMENT AND FOLLOW-UP </a:t>
            </a:r>
            <a:endParaRPr lang="fa-IR" sz="44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543420" y="1642650"/>
            <a:ext cx="11005589" cy="3046988"/>
          </a:xfrm>
          <a:prstGeom prst="rect">
            <a:avLst/>
          </a:prstGeom>
        </p:spPr>
        <p:txBody>
          <a:bodyPr wrap="square">
            <a:spAutoFit/>
          </a:bodyPr>
          <a:lstStyle/>
          <a:p>
            <a:pPr algn="l" rtl="0"/>
            <a:r>
              <a:rPr lang="en-US" sz="3200" dirty="0">
                <a:solidFill>
                  <a:prstClr val="black"/>
                </a:solidFill>
                <a:latin typeface="Calibri" panose="020F0502020204030204" pitchFamily="34" charset="0"/>
                <a:ea typeface="Calibri" panose="020F0502020204030204" pitchFamily="34" charset="0"/>
                <a:cs typeface="Arial" panose="020B0604020202020204" pitchFamily="34" charset="0"/>
              </a:rPr>
              <a:t>check glucose concentrations for 24 to 72 hours after delivery to exclude ongoing hyperglycemia </a:t>
            </a:r>
            <a:endParaRPr lang="en-US" sz="3200" dirty="0" smtClean="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l" rtl="0"/>
            <a:r>
              <a:rPr lang="en-US" sz="3200" dirty="0">
                <a:latin typeface="Calibri" panose="020F0502020204030204" pitchFamily="34" charset="0"/>
                <a:ea typeface="Calibri" panose="020F0502020204030204" pitchFamily="34" charset="0"/>
                <a:cs typeface="Arial" panose="020B0604020202020204" pitchFamily="34" charset="0"/>
              </a:rPr>
              <a:t>Women who have fasting glucose levels below 126 mg/</a:t>
            </a:r>
            <a:r>
              <a:rPr lang="en-US" sz="3200" dirty="0" err="1">
                <a:latin typeface="Calibri" panose="020F0502020204030204" pitchFamily="34" charset="0"/>
                <a:ea typeface="Calibri" panose="020F0502020204030204" pitchFamily="34" charset="0"/>
                <a:cs typeface="Arial" panose="020B0604020202020204" pitchFamily="34" charset="0"/>
              </a:rPr>
              <a:t>dL</a:t>
            </a:r>
            <a:r>
              <a:rPr lang="en-US" sz="3200" dirty="0">
                <a:latin typeface="Calibri" panose="020F0502020204030204" pitchFamily="34" charset="0"/>
                <a:ea typeface="Calibri" panose="020F0502020204030204" pitchFamily="34" charset="0"/>
                <a:cs typeface="Arial" panose="020B0604020202020204" pitchFamily="34" charset="0"/>
              </a:rPr>
              <a:t> (7 </a:t>
            </a:r>
            <a:r>
              <a:rPr lang="en-US" sz="3200" dirty="0" err="1">
                <a:latin typeface="Calibri" panose="020F0502020204030204" pitchFamily="34" charset="0"/>
                <a:ea typeface="Calibri" panose="020F0502020204030204" pitchFamily="34" charset="0"/>
                <a:cs typeface="Arial" panose="020B0604020202020204" pitchFamily="34" charset="0"/>
              </a:rPr>
              <a:t>mmol</a:t>
            </a:r>
            <a:r>
              <a:rPr lang="en-US" sz="3200" dirty="0">
                <a:latin typeface="Calibri" panose="020F0502020204030204" pitchFamily="34" charset="0"/>
                <a:ea typeface="Calibri" panose="020F0502020204030204" pitchFamily="34" charset="0"/>
                <a:cs typeface="Arial" panose="020B0604020202020204" pitchFamily="34" charset="0"/>
              </a:rPr>
              <a:t>/L) after delivery should have a two-hour 75-gram oral glucose tolerance test 6 to 12 weeks postpartum to test for diabetes or prediabetes</a:t>
            </a:r>
            <a:endParaRPr lang="fa-IR"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7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614" t="28831" r="41229" b="10507"/>
          <a:stretch/>
        </p:blipFill>
        <p:spPr>
          <a:xfrm>
            <a:off x="250257" y="0"/>
            <a:ext cx="11550315" cy="6857999"/>
          </a:xfrm>
          <a:prstGeom prst="rect">
            <a:avLst/>
          </a:prstGeom>
        </p:spPr>
      </p:pic>
    </p:spTree>
    <p:extLst>
      <p:ext uri="{BB962C8B-B14F-4D97-AF65-F5344CB8AC3E}">
        <p14:creationId xmlns:p14="http://schemas.microsoft.com/office/powerpoint/2010/main" val="3753270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330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204" y="183336"/>
            <a:ext cx="10952863" cy="739754"/>
          </a:xfrm>
          <a:prstGeom prst="rect">
            <a:avLst/>
          </a:prstGeom>
        </p:spPr>
        <p:txBody>
          <a:bodyPr wrap="square">
            <a:spAutoFit/>
          </a:bodyPr>
          <a:lstStyle/>
          <a:p>
            <a:pPr algn="l" rtl="0">
              <a:lnSpc>
                <a:spcPct val="150000"/>
              </a:lnSpc>
            </a:pPr>
            <a:r>
              <a:rPr lang="en-US" sz="3200" dirty="0" smtClean="0">
                <a:solidFill>
                  <a:srgbClr val="FF0000"/>
                </a:solidFill>
                <a:latin typeface="Helvetica" panose="020B0604020202020204" pitchFamily="34" charset="0"/>
                <a:ea typeface="Times New Roman" panose="02020603050405020304" pitchFamily="18" charset="0"/>
              </a:rPr>
              <a:t>PREVALENCE</a:t>
            </a:r>
            <a:r>
              <a:rPr lang="en-US" sz="3200" dirty="0" smtClean="0">
                <a:solidFill>
                  <a:srgbClr val="FF0000"/>
                </a:solidFill>
                <a:latin typeface="Helvetica" panose="020B0604020202020204" pitchFamily="34" charset="0"/>
                <a:ea typeface="Times New Roman" panose="02020603050405020304" pitchFamily="18" charset="0"/>
              </a:rPr>
              <a:t>:</a:t>
            </a:r>
            <a:r>
              <a:rPr lang="en-US" sz="3200" dirty="0" smtClean="0">
                <a:solidFill>
                  <a:srgbClr val="1D2228"/>
                </a:solidFill>
                <a:latin typeface="Helvetica" panose="020B0604020202020204" pitchFamily="34" charset="0"/>
                <a:ea typeface="Times New Roman" panose="02020603050405020304" pitchFamily="18" charset="0"/>
              </a:rPr>
              <a:t> </a:t>
            </a:r>
            <a:r>
              <a:rPr lang="en-US" sz="2800" dirty="0" smtClean="0">
                <a:solidFill>
                  <a:srgbClr val="1D2228"/>
                </a:solidFill>
                <a:latin typeface="Helvetica" panose="020B0604020202020204" pitchFamily="34" charset="0"/>
                <a:ea typeface="Times New Roman" panose="02020603050405020304" pitchFamily="18" charset="0"/>
              </a:rPr>
              <a:t>6-7% in </a:t>
            </a:r>
            <a:r>
              <a:rPr lang="en-US" sz="2800" dirty="0">
                <a:solidFill>
                  <a:srgbClr val="1D2228"/>
                </a:solidFill>
                <a:latin typeface="Helvetica" panose="020B0604020202020204" pitchFamily="34" charset="0"/>
                <a:ea typeface="Times New Roman" panose="02020603050405020304" pitchFamily="18" charset="0"/>
              </a:rPr>
              <a:t>the United States (range </a:t>
            </a:r>
            <a:r>
              <a:rPr lang="en-US" sz="2800" dirty="0" smtClean="0">
                <a:solidFill>
                  <a:srgbClr val="1D2228"/>
                </a:solidFill>
                <a:latin typeface="Helvetica" panose="020B0604020202020204" pitchFamily="34" charset="0"/>
                <a:ea typeface="Times New Roman" panose="02020603050405020304" pitchFamily="18" charset="0"/>
              </a:rPr>
              <a:t>1-25%) </a:t>
            </a:r>
            <a:endParaRPr lang="fa-IR" sz="3200" dirty="0"/>
          </a:p>
        </p:txBody>
      </p:sp>
      <p:pic>
        <p:nvPicPr>
          <p:cNvPr id="3" name="Picture 2"/>
          <p:cNvPicPr>
            <a:picLocks noChangeAspect="1"/>
          </p:cNvPicPr>
          <p:nvPr/>
        </p:nvPicPr>
        <p:blipFill rotWithShape="1">
          <a:blip r:embed="rId2"/>
          <a:srcRect l="19817" t="43175" r="23008" b="24679"/>
          <a:stretch/>
        </p:blipFill>
        <p:spPr>
          <a:xfrm>
            <a:off x="226050" y="1661754"/>
            <a:ext cx="11564897" cy="3657600"/>
          </a:xfrm>
          <a:prstGeom prst="rect">
            <a:avLst/>
          </a:prstGeom>
        </p:spPr>
      </p:pic>
      <p:sp>
        <p:nvSpPr>
          <p:cNvPr id="4" name="Rectangle 3"/>
          <p:cNvSpPr/>
          <p:nvPr/>
        </p:nvSpPr>
        <p:spPr>
          <a:xfrm>
            <a:off x="821357" y="5432023"/>
            <a:ext cx="10860504" cy="1077218"/>
          </a:xfrm>
          <a:prstGeom prst="rect">
            <a:avLst/>
          </a:prstGeom>
        </p:spPr>
        <p:txBody>
          <a:bodyPr wrap="square">
            <a:spAutoFit/>
          </a:bodyPr>
          <a:lstStyle/>
          <a:p>
            <a:pPr algn="l" rtl="0"/>
            <a:r>
              <a:rPr lang="en-US" sz="3200" b="1" dirty="0" smtClean="0"/>
              <a:t>3.4%. The </a:t>
            </a:r>
            <a:r>
              <a:rPr lang="en-US" sz="3200" b="1" dirty="0"/>
              <a:t>highest and lowest prevalence reported were 18.6% and 1.3% in, respectively, Karaj and Ardebil.</a:t>
            </a:r>
            <a:endParaRPr lang="fa-IR" sz="3200" b="1" dirty="0"/>
          </a:p>
        </p:txBody>
      </p:sp>
    </p:spTree>
    <p:extLst>
      <p:ext uri="{BB962C8B-B14F-4D97-AF65-F5344CB8AC3E}">
        <p14:creationId xmlns:p14="http://schemas.microsoft.com/office/powerpoint/2010/main" val="779219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436" y="205699"/>
            <a:ext cx="11264768" cy="6917791"/>
          </a:xfrm>
          <a:prstGeom prst="rect">
            <a:avLst/>
          </a:prstGeom>
        </p:spPr>
        <p:txBody>
          <a:bodyPr wrap="square">
            <a:spAutoFit/>
          </a:bodyPr>
          <a:lstStyle/>
          <a:p>
            <a:pPr algn="l" rtl="0">
              <a:lnSpc>
                <a:spcPct val="106000"/>
              </a:lnSpc>
              <a:spcAft>
                <a:spcPts val="800"/>
              </a:spcAft>
            </a:pPr>
            <a:r>
              <a:rPr lang="en-US" sz="3200" dirty="0">
                <a:solidFill>
                  <a:srgbClr val="FF0000"/>
                </a:solidFill>
                <a:latin typeface="Helvetica" panose="020B0604020202020204" pitchFamily="34" charset="0"/>
                <a:ea typeface="Times New Roman" panose="02020603050405020304" pitchFamily="18" charset="0"/>
              </a:rPr>
              <a:t>Significance</a:t>
            </a:r>
          </a:p>
          <a:p>
            <a:pPr marL="342900" indent="-342900" algn="l" rtl="0">
              <a:lnSpc>
                <a:spcPct val="150000"/>
              </a:lnSpc>
              <a:spcAft>
                <a:spcPts val="800"/>
              </a:spcAft>
              <a:buFont typeface="Wingdings" panose="05000000000000000000" pitchFamily="2" charset="2"/>
              <a:buChar char="q"/>
            </a:pPr>
            <a:r>
              <a:rPr lang="en-US" sz="2400" dirty="0" smtClean="0">
                <a:solidFill>
                  <a:srgbClr val="1D2228"/>
                </a:solidFill>
                <a:latin typeface="Helvetica" panose="020B0604020202020204" pitchFamily="34" charset="0"/>
                <a:ea typeface="Times New Roman" panose="02020603050405020304" pitchFamily="18" charset="0"/>
                <a:cs typeface="Arial" panose="020B0604020202020204" pitchFamily="34" charset="0"/>
              </a:rPr>
              <a:t>Preeclampsia</a:t>
            </a:r>
          </a:p>
          <a:p>
            <a:pPr marL="342900" indent="-342900" algn="l" rtl="0">
              <a:lnSpc>
                <a:spcPct val="150000"/>
              </a:lnSpc>
              <a:spcAft>
                <a:spcPts val="800"/>
              </a:spcAft>
              <a:buFont typeface="Wingdings" panose="05000000000000000000" pitchFamily="2" charset="2"/>
              <a:buChar char="q"/>
            </a:pPr>
            <a:r>
              <a:rPr lang="en-US" sz="2400" dirty="0" err="1" smtClean="0">
                <a:solidFill>
                  <a:srgbClr val="1D2228"/>
                </a:solidFill>
                <a:latin typeface="Helvetica" panose="020B0604020202020204" pitchFamily="34" charset="0"/>
                <a:ea typeface="Times New Roman" panose="02020603050405020304" pitchFamily="18" charset="0"/>
                <a:cs typeface="Arial" panose="020B0604020202020204" pitchFamily="34" charset="0"/>
              </a:rPr>
              <a:t>Hydramnios</a:t>
            </a:r>
            <a:endParaRPr lang="en-US" sz="2400" dirty="0" smtClean="0">
              <a:solidFill>
                <a:srgbClr val="1D2228"/>
              </a:solidFill>
              <a:latin typeface="Helvetica" panose="020B0604020202020204" pitchFamily="34" charset="0"/>
              <a:ea typeface="Times New Roman" panose="02020603050405020304" pitchFamily="18" charset="0"/>
              <a:cs typeface="Arial" panose="020B0604020202020204" pitchFamily="34" charset="0"/>
            </a:endParaRPr>
          </a:p>
          <a:p>
            <a:pPr marL="342900" indent="-342900" algn="l" rtl="0">
              <a:lnSpc>
                <a:spcPct val="150000"/>
              </a:lnSpc>
              <a:spcAft>
                <a:spcPts val="800"/>
              </a:spcAft>
              <a:buFont typeface="Wingdings" panose="05000000000000000000" pitchFamily="2" charset="2"/>
              <a:buChar char="q"/>
            </a:pPr>
            <a:r>
              <a:rPr lang="en-US" sz="2400" dirty="0" smtClean="0">
                <a:solidFill>
                  <a:srgbClr val="1D2228"/>
                </a:solidFill>
                <a:latin typeface="Helvetica" panose="020B0604020202020204" pitchFamily="34" charset="0"/>
                <a:ea typeface="Times New Roman" panose="02020603050405020304" pitchFamily="18" charset="0"/>
                <a:cs typeface="Arial" panose="020B0604020202020204" pitchFamily="34" charset="0"/>
              </a:rPr>
              <a:t>Macrosomia </a:t>
            </a:r>
            <a:r>
              <a:rPr lang="en-US" sz="2400" dirty="0">
                <a:solidFill>
                  <a:srgbClr val="1D2228"/>
                </a:solidFill>
                <a:latin typeface="Helvetica" panose="020B0604020202020204" pitchFamily="34" charset="0"/>
                <a:ea typeface="Times New Roman" panose="02020603050405020304" pitchFamily="18" charset="0"/>
                <a:cs typeface="Arial" panose="020B0604020202020204" pitchFamily="34" charset="0"/>
              </a:rPr>
              <a:t>and large for gestational age </a:t>
            </a:r>
            <a:r>
              <a:rPr lang="en-US" sz="2400" dirty="0" smtClean="0">
                <a:solidFill>
                  <a:srgbClr val="1D2228"/>
                </a:solidFill>
                <a:latin typeface="Helvetica" panose="020B0604020202020204" pitchFamily="34" charset="0"/>
                <a:ea typeface="Times New Roman" panose="02020603050405020304" pitchFamily="18" charset="0"/>
                <a:cs typeface="Arial" panose="020B0604020202020204" pitchFamily="34" charset="0"/>
              </a:rPr>
              <a:t>infant</a:t>
            </a:r>
          </a:p>
          <a:p>
            <a:pPr marL="342900" indent="-342900" algn="l" rtl="0">
              <a:lnSpc>
                <a:spcPct val="150000"/>
              </a:lnSpc>
              <a:spcAft>
                <a:spcPts val="800"/>
              </a:spcAft>
              <a:buFont typeface="Wingdings" panose="05000000000000000000" pitchFamily="2" charset="2"/>
              <a:buChar char="q"/>
            </a:pPr>
            <a:r>
              <a:rPr lang="en-US" sz="2400" dirty="0" smtClean="0">
                <a:solidFill>
                  <a:srgbClr val="1D2228"/>
                </a:solidFill>
                <a:latin typeface="Helvetica" panose="020B0604020202020204" pitchFamily="34" charset="0"/>
                <a:ea typeface="Times New Roman" panose="02020603050405020304" pitchFamily="18" charset="0"/>
                <a:cs typeface="Arial" panose="020B0604020202020204" pitchFamily="34" charset="0"/>
              </a:rPr>
              <a:t>Fetal </a:t>
            </a:r>
            <a:r>
              <a:rPr lang="en-US" sz="2400" dirty="0" err="1">
                <a:solidFill>
                  <a:srgbClr val="1D2228"/>
                </a:solidFill>
                <a:latin typeface="Helvetica" panose="020B0604020202020204" pitchFamily="34" charset="0"/>
                <a:ea typeface="Times New Roman" panose="02020603050405020304" pitchFamily="18" charset="0"/>
                <a:cs typeface="Arial" panose="020B0604020202020204" pitchFamily="34" charset="0"/>
              </a:rPr>
              <a:t>organomegaly</a:t>
            </a:r>
            <a:r>
              <a:rPr lang="en-US" sz="2400" dirty="0">
                <a:solidFill>
                  <a:srgbClr val="1D2228"/>
                </a:solidFill>
                <a:latin typeface="Helvetica" panose="020B0604020202020204" pitchFamily="34" charset="0"/>
                <a:ea typeface="Times New Roman" panose="02020603050405020304" pitchFamily="18" charset="0"/>
                <a:cs typeface="Arial" panose="020B0604020202020204" pitchFamily="34" charset="0"/>
              </a:rPr>
              <a:t> (hepatomegaly, </a:t>
            </a:r>
            <a:r>
              <a:rPr lang="en-US" sz="2400" dirty="0" smtClean="0">
                <a:solidFill>
                  <a:srgbClr val="1D2228"/>
                </a:solidFill>
                <a:latin typeface="Helvetica" panose="020B0604020202020204" pitchFamily="34" charset="0"/>
                <a:ea typeface="Times New Roman" panose="02020603050405020304" pitchFamily="18" charset="0"/>
                <a:cs typeface="Arial" panose="020B0604020202020204" pitchFamily="34" charset="0"/>
              </a:rPr>
              <a:t>cardiomegaly)</a:t>
            </a:r>
          </a:p>
          <a:p>
            <a:pPr marL="342900" indent="-342900" algn="l" rtl="0">
              <a:lnSpc>
                <a:spcPct val="150000"/>
              </a:lnSpc>
              <a:spcAft>
                <a:spcPts val="800"/>
              </a:spcAft>
              <a:buFont typeface="Wingdings" panose="05000000000000000000" pitchFamily="2" charset="2"/>
              <a:buChar char="q"/>
            </a:pPr>
            <a:r>
              <a:rPr lang="en-US" sz="2400" dirty="0" smtClean="0">
                <a:solidFill>
                  <a:srgbClr val="1D2228"/>
                </a:solidFill>
                <a:latin typeface="Helvetica" panose="020B0604020202020204" pitchFamily="34" charset="0"/>
                <a:ea typeface="Times New Roman" panose="02020603050405020304" pitchFamily="18" charset="0"/>
                <a:cs typeface="Arial" panose="020B0604020202020204" pitchFamily="34" charset="0"/>
              </a:rPr>
              <a:t>Maternal </a:t>
            </a:r>
            <a:r>
              <a:rPr lang="en-US" sz="2400" dirty="0">
                <a:solidFill>
                  <a:srgbClr val="1D2228"/>
                </a:solidFill>
                <a:latin typeface="Helvetica" panose="020B0604020202020204" pitchFamily="34" charset="0"/>
                <a:ea typeface="Times New Roman" panose="02020603050405020304" pitchFamily="18" charset="0"/>
                <a:cs typeface="Arial" panose="020B0604020202020204" pitchFamily="34" charset="0"/>
              </a:rPr>
              <a:t>and infant birth </a:t>
            </a:r>
            <a:r>
              <a:rPr lang="en-US" sz="2400" dirty="0" smtClean="0">
                <a:solidFill>
                  <a:srgbClr val="1D2228"/>
                </a:solidFill>
                <a:latin typeface="Helvetica" panose="020B0604020202020204" pitchFamily="34" charset="0"/>
                <a:ea typeface="Times New Roman" panose="02020603050405020304" pitchFamily="18" charset="0"/>
                <a:cs typeface="Arial" panose="020B0604020202020204" pitchFamily="34" charset="0"/>
              </a:rPr>
              <a:t>trauma</a:t>
            </a:r>
          </a:p>
          <a:p>
            <a:pPr marL="342900" indent="-342900" algn="l" rtl="0">
              <a:lnSpc>
                <a:spcPct val="150000"/>
              </a:lnSpc>
              <a:spcAft>
                <a:spcPts val="800"/>
              </a:spcAft>
              <a:buFont typeface="Wingdings" panose="05000000000000000000" pitchFamily="2" charset="2"/>
              <a:buChar char="q"/>
            </a:pPr>
            <a:r>
              <a:rPr lang="en-US" sz="2400" dirty="0" smtClean="0">
                <a:solidFill>
                  <a:srgbClr val="1D2228"/>
                </a:solidFill>
                <a:latin typeface="Helvetica" panose="020B0604020202020204" pitchFamily="34" charset="0"/>
                <a:ea typeface="Times New Roman" panose="02020603050405020304" pitchFamily="18" charset="0"/>
                <a:cs typeface="Arial" panose="020B0604020202020204" pitchFamily="34" charset="0"/>
              </a:rPr>
              <a:t>Operative delivery</a:t>
            </a:r>
          </a:p>
          <a:p>
            <a:pPr marL="342900" indent="-342900" algn="l" rtl="0">
              <a:lnSpc>
                <a:spcPct val="150000"/>
              </a:lnSpc>
              <a:spcAft>
                <a:spcPts val="800"/>
              </a:spcAft>
              <a:buFont typeface="Wingdings" panose="05000000000000000000" pitchFamily="2" charset="2"/>
              <a:buChar char="q"/>
            </a:pPr>
            <a:r>
              <a:rPr lang="en-US" sz="2400" dirty="0" smtClean="0">
                <a:solidFill>
                  <a:srgbClr val="1D2228"/>
                </a:solidFill>
                <a:latin typeface="Helvetica" panose="020B0604020202020204" pitchFamily="34" charset="0"/>
                <a:ea typeface="Times New Roman" panose="02020603050405020304" pitchFamily="18" charset="0"/>
                <a:cs typeface="Arial" panose="020B0604020202020204" pitchFamily="34" charset="0"/>
              </a:rPr>
              <a:t>Perinatal mortality</a:t>
            </a:r>
          </a:p>
          <a:p>
            <a:pPr marL="342900" indent="-342900" algn="l" rtl="0">
              <a:lnSpc>
                <a:spcPct val="150000"/>
              </a:lnSpc>
              <a:spcAft>
                <a:spcPts val="800"/>
              </a:spcAft>
              <a:buFont typeface="Wingdings" panose="05000000000000000000" pitchFamily="2" charset="2"/>
              <a:buChar char="q"/>
            </a:pPr>
            <a:r>
              <a:rPr lang="en-US" sz="2400" dirty="0" smtClean="0">
                <a:solidFill>
                  <a:srgbClr val="1D2228"/>
                </a:solidFill>
                <a:latin typeface="Helvetica" panose="020B0604020202020204" pitchFamily="34" charset="0"/>
                <a:ea typeface="Times New Roman" panose="02020603050405020304" pitchFamily="18" charset="0"/>
                <a:cs typeface="Arial" panose="020B0604020202020204" pitchFamily="34" charset="0"/>
              </a:rPr>
              <a:t>Neonatal </a:t>
            </a:r>
            <a:r>
              <a:rPr lang="en-US" sz="2400" dirty="0">
                <a:solidFill>
                  <a:srgbClr val="1D2228"/>
                </a:solidFill>
                <a:latin typeface="Helvetica" panose="020B0604020202020204" pitchFamily="34" charset="0"/>
                <a:ea typeface="Times New Roman" panose="02020603050405020304" pitchFamily="18" charset="0"/>
                <a:cs typeface="Arial" panose="020B0604020202020204" pitchFamily="34" charset="0"/>
              </a:rPr>
              <a:t>respiratory problems and metabolic complications (hypoglycemia, hyperbilirubinemia</a:t>
            </a:r>
            <a:r>
              <a:rPr lang="en-US" sz="2400">
                <a:solidFill>
                  <a:srgbClr val="1D2228"/>
                </a:solidFill>
                <a:latin typeface="Helvetica" panose="020B0604020202020204" pitchFamily="34" charset="0"/>
                <a:ea typeface="Times New Roman" panose="02020603050405020304" pitchFamily="18" charset="0"/>
                <a:cs typeface="Arial" panose="020B0604020202020204" pitchFamily="34" charset="0"/>
              </a:rPr>
              <a:t>, </a:t>
            </a:r>
            <a:r>
              <a:rPr lang="en-US" sz="2400" smtClean="0">
                <a:solidFill>
                  <a:srgbClr val="1D2228"/>
                </a:solidFill>
                <a:latin typeface="Helvetica" panose="020B0604020202020204" pitchFamily="34" charset="0"/>
                <a:ea typeface="Times New Roman" panose="02020603050405020304" pitchFamily="18" charset="0"/>
                <a:cs typeface="Arial" panose="020B0604020202020204" pitchFamily="34" charset="0"/>
              </a:rPr>
              <a:t>hypocalcemia)</a:t>
            </a:r>
            <a:r>
              <a:rPr lang="en-US" sz="2400" dirty="0">
                <a:solidFill>
                  <a:srgbClr val="1D2228"/>
                </a:solidFill>
                <a:latin typeface="Helvetica" panose="020B0604020202020204" pitchFamily="34" charset="0"/>
                <a:ea typeface="Times New Roman" panose="02020603050405020304" pitchFamily="18" charset="0"/>
                <a:cs typeface="Arial" panose="020B0604020202020204" pitchFamily="34" charset="0"/>
              </a:rPr>
              <a:t/>
            </a:r>
            <a:br>
              <a:rPr lang="en-US" sz="2400" dirty="0">
                <a:solidFill>
                  <a:srgbClr val="1D2228"/>
                </a:solidFill>
                <a:latin typeface="Helvetica" panose="020B0604020202020204" pitchFamily="34" charset="0"/>
                <a:ea typeface="Times New Roman" panose="02020603050405020304" pitchFamily="18" charset="0"/>
                <a:cs typeface="Arial" panose="020B0604020202020204" pitchFamily="34" charset="0"/>
              </a:rPr>
            </a:b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83872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9660" y="786408"/>
            <a:ext cx="10712154" cy="3539430"/>
          </a:xfrm>
          <a:prstGeom prst="rect">
            <a:avLst/>
          </a:prstGeom>
        </p:spPr>
        <p:txBody>
          <a:bodyPr wrap="square">
            <a:spAutoFit/>
          </a:bodyPr>
          <a:lstStyle/>
          <a:p>
            <a:pPr algn="l" rtl="0"/>
            <a:r>
              <a:rPr lang="en-US" sz="3200" dirty="0">
                <a:solidFill>
                  <a:srgbClr val="1D2228"/>
                </a:solidFill>
                <a:latin typeface="Helvetica" panose="020B0604020202020204" pitchFamily="34" charset="0"/>
                <a:ea typeface="Times New Roman" panose="02020603050405020304" pitchFamily="18" charset="0"/>
              </a:rPr>
              <a:t>SCREENING AND DIAGNOSTIC </a:t>
            </a:r>
            <a:r>
              <a:rPr lang="en-US" sz="3200" dirty="0" smtClean="0">
                <a:solidFill>
                  <a:srgbClr val="1D2228"/>
                </a:solidFill>
                <a:latin typeface="Helvetica" panose="020B0604020202020204" pitchFamily="34" charset="0"/>
                <a:ea typeface="Times New Roman" panose="02020603050405020304" pitchFamily="18" charset="0"/>
              </a:rPr>
              <a:t>TESTING</a:t>
            </a:r>
          </a:p>
          <a:p>
            <a:pPr algn="l" rtl="0">
              <a:lnSpc>
                <a:spcPct val="150000"/>
              </a:lnSpc>
            </a:pPr>
            <a:r>
              <a:rPr lang="en-US" sz="2800" dirty="0">
                <a:solidFill>
                  <a:srgbClr val="1D2228"/>
                </a:solidFill>
                <a:latin typeface="Helvetica" panose="020B0604020202020204" pitchFamily="34" charset="0"/>
                <a:ea typeface="Times New Roman" panose="02020603050405020304" pitchFamily="18" charset="0"/>
              </a:rPr>
              <a:t>Screening and diagnostic testing for diabetes are performed because </a:t>
            </a:r>
            <a:r>
              <a:rPr lang="en-US" sz="2800" dirty="0">
                <a:solidFill>
                  <a:srgbClr val="FF0000"/>
                </a:solidFill>
                <a:latin typeface="Helvetica" panose="020B0604020202020204" pitchFamily="34" charset="0"/>
                <a:ea typeface="Times New Roman" panose="02020603050405020304" pitchFamily="18" charset="0"/>
              </a:rPr>
              <a:t>identifying pregnant women with diabetes </a:t>
            </a:r>
            <a:r>
              <a:rPr lang="en-US" sz="2800" dirty="0">
                <a:solidFill>
                  <a:srgbClr val="1D2228"/>
                </a:solidFill>
                <a:latin typeface="Helvetica" panose="020B0604020202020204" pitchFamily="34" charset="0"/>
                <a:ea typeface="Times New Roman" panose="02020603050405020304" pitchFamily="18" charset="0"/>
              </a:rPr>
              <a:t>followed by </a:t>
            </a:r>
            <a:r>
              <a:rPr lang="en-US" sz="2800" dirty="0">
                <a:solidFill>
                  <a:srgbClr val="FF0000"/>
                </a:solidFill>
                <a:latin typeface="Helvetica" panose="020B0604020202020204" pitchFamily="34" charset="0"/>
                <a:ea typeface="Times New Roman" panose="02020603050405020304" pitchFamily="18" charset="0"/>
              </a:rPr>
              <a:t>appropriate therapy</a:t>
            </a:r>
            <a:r>
              <a:rPr lang="en-US" sz="2800" dirty="0">
                <a:solidFill>
                  <a:srgbClr val="1D2228"/>
                </a:solidFill>
                <a:latin typeface="Helvetica" panose="020B0604020202020204" pitchFamily="34" charset="0"/>
                <a:ea typeface="Times New Roman" panose="02020603050405020304" pitchFamily="18" charset="0"/>
              </a:rPr>
              <a:t> can </a:t>
            </a:r>
            <a:r>
              <a:rPr lang="en-US" sz="2800" dirty="0">
                <a:solidFill>
                  <a:srgbClr val="FF0000"/>
                </a:solidFill>
                <a:latin typeface="Helvetica" panose="020B0604020202020204" pitchFamily="34" charset="0"/>
                <a:ea typeface="Times New Roman" panose="02020603050405020304" pitchFamily="18" charset="0"/>
              </a:rPr>
              <a:t>decrease fetal and maternal m</a:t>
            </a:r>
            <a:r>
              <a:rPr lang="en-US" sz="2800" dirty="0">
                <a:solidFill>
                  <a:srgbClr val="1D2228"/>
                </a:solidFill>
                <a:latin typeface="Helvetica" panose="020B0604020202020204" pitchFamily="34" charset="0"/>
                <a:ea typeface="Times New Roman" panose="02020603050405020304" pitchFamily="18" charset="0"/>
              </a:rPr>
              <a:t>orbidity, particularly </a:t>
            </a:r>
            <a:r>
              <a:rPr lang="en-US" sz="2800" b="1" i="1" dirty="0">
                <a:solidFill>
                  <a:srgbClr val="92D050"/>
                </a:solidFill>
                <a:latin typeface="Helvetica" panose="020B0604020202020204" pitchFamily="34" charset="0"/>
                <a:ea typeface="Times New Roman" panose="02020603050405020304" pitchFamily="18" charset="0"/>
              </a:rPr>
              <a:t>macrosomia</a:t>
            </a:r>
            <a:r>
              <a:rPr lang="en-US" sz="2800" dirty="0">
                <a:solidFill>
                  <a:srgbClr val="1D2228"/>
                </a:solidFill>
                <a:latin typeface="Helvetica" panose="020B0604020202020204" pitchFamily="34" charset="0"/>
                <a:ea typeface="Times New Roman" panose="02020603050405020304" pitchFamily="18" charset="0"/>
              </a:rPr>
              <a:t>, </a:t>
            </a:r>
            <a:r>
              <a:rPr lang="en-US" sz="2800" b="1" i="1" dirty="0">
                <a:solidFill>
                  <a:srgbClr val="92D050"/>
                </a:solidFill>
                <a:latin typeface="Helvetica" panose="020B0604020202020204" pitchFamily="34" charset="0"/>
                <a:ea typeface="Times New Roman" panose="02020603050405020304" pitchFamily="18" charset="0"/>
              </a:rPr>
              <a:t>shoulder dystocia</a:t>
            </a:r>
            <a:r>
              <a:rPr lang="en-US" sz="2800" dirty="0">
                <a:solidFill>
                  <a:srgbClr val="1D2228"/>
                </a:solidFill>
                <a:latin typeface="Helvetica" panose="020B0604020202020204" pitchFamily="34" charset="0"/>
                <a:ea typeface="Times New Roman" panose="02020603050405020304" pitchFamily="18" charset="0"/>
              </a:rPr>
              <a:t>, and </a:t>
            </a:r>
            <a:r>
              <a:rPr lang="en-US" sz="2800" b="1" i="1" dirty="0">
                <a:solidFill>
                  <a:srgbClr val="92D050"/>
                </a:solidFill>
                <a:latin typeface="Helvetica" panose="020B0604020202020204" pitchFamily="34" charset="0"/>
                <a:ea typeface="Times New Roman" panose="02020603050405020304" pitchFamily="18" charset="0"/>
              </a:rPr>
              <a:t>preeclampsia</a:t>
            </a:r>
            <a:endParaRPr lang="en-US" sz="2800" b="1" i="1" dirty="0">
              <a:solidFill>
                <a:srgbClr val="92D050"/>
              </a:solidFill>
              <a:latin typeface="Helvetica" panose="020B0604020202020204" pitchFamily="34" charset="0"/>
              <a:ea typeface="Times New Roman" panose="02020603050405020304" pitchFamily="18" charset="0"/>
            </a:endParaRPr>
          </a:p>
          <a:p>
            <a:pPr algn="l" rtl="0"/>
            <a:endParaRPr lang="en-US" sz="2400" dirty="0" smtClean="0">
              <a:solidFill>
                <a:srgbClr val="1D2228"/>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76815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4164" y="712269"/>
            <a:ext cx="10096901" cy="3673185"/>
          </a:xfrm>
          <a:prstGeom prst="rect">
            <a:avLst/>
          </a:prstGeom>
          <a:noFill/>
        </p:spPr>
        <p:txBody>
          <a:bodyPr wrap="square" rtlCol="1">
            <a:spAutoFit/>
          </a:bodyPr>
          <a:lstStyle/>
          <a:p>
            <a:pPr marL="457200" lvl="0" indent="-457200" algn="l" rtl="0">
              <a:lnSpc>
                <a:spcPct val="106000"/>
              </a:lnSpc>
              <a:spcAft>
                <a:spcPts val="800"/>
              </a:spcAft>
              <a:buFont typeface="Arial" panose="020B0604020202020204" pitchFamily="34" charset="0"/>
              <a:buChar char="•"/>
            </a:pPr>
            <a:r>
              <a:rPr lang="en-US" sz="2800" dirty="0">
                <a:solidFill>
                  <a:srgbClr val="1D2228"/>
                </a:solidFill>
                <a:latin typeface="Helvetica" panose="020B0604020202020204" pitchFamily="34" charset="0"/>
                <a:ea typeface="Times New Roman" panose="02020603050405020304" pitchFamily="18" charset="0"/>
                <a:cs typeface="Arial" panose="020B0604020202020204" pitchFamily="34" charset="0"/>
              </a:rPr>
              <a:t>Two-step approach </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457200" lvl="0" indent="-457200" algn="l" rtl="0">
              <a:lnSpc>
                <a:spcPct val="106000"/>
              </a:lnSpc>
              <a:spcAft>
                <a:spcPts val="800"/>
              </a:spcAft>
              <a:buFont typeface="Arial" panose="020B0604020202020204" pitchFamily="34" charset="0"/>
              <a:buChar char="•"/>
            </a:pPr>
            <a:r>
              <a:rPr lang="en-US" sz="2800" dirty="0">
                <a:solidFill>
                  <a:srgbClr val="1D2228"/>
                </a:solidFill>
                <a:latin typeface="Helvetica" panose="020B0604020202020204" pitchFamily="34" charset="0"/>
                <a:ea typeface="Times New Roman" panose="02020603050405020304" pitchFamily="18" charset="0"/>
                <a:cs typeface="Arial" panose="020B0604020202020204" pitchFamily="34" charset="0"/>
              </a:rPr>
              <a:t>One-step approach </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l" rtl="0"/>
            <a:endParaRPr lang="en-US" sz="3200" dirty="0" smtClean="0">
              <a:solidFill>
                <a:srgbClr val="1D2228"/>
              </a:solidFill>
              <a:latin typeface="Helvetica" panose="020B0604020202020204" pitchFamily="34" charset="0"/>
              <a:ea typeface="Times New Roman" panose="02020603050405020304" pitchFamily="18" charset="0"/>
            </a:endParaRPr>
          </a:p>
          <a:p>
            <a:pPr lvl="0" algn="l" rtl="0"/>
            <a:r>
              <a:rPr lang="en-US" sz="3200" dirty="0" smtClean="0">
                <a:solidFill>
                  <a:srgbClr val="1D2228"/>
                </a:solidFill>
                <a:latin typeface="Helvetica" panose="020B0604020202020204" pitchFamily="34" charset="0"/>
                <a:ea typeface="Times New Roman" panose="02020603050405020304" pitchFamily="18" charset="0"/>
              </a:rPr>
              <a:t>The </a:t>
            </a:r>
            <a:r>
              <a:rPr lang="en-US" sz="3200" dirty="0">
                <a:solidFill>
                  <a:srgbClr val="1D2228"/>
                </a:solidFill>
                <a:latin typeface="Helvetica" panose="020B0604020202020204" pitchFamily="34" charset="0"/>
                <a:ea typeface="Times New Roman" panose="02020603050405020304" pitchFamily="18" charset="0"/>
              </a:rPr>
              <a:t>two-step approach is less sensitive than the one-step approach for diagnosis of gestational diabetes mellitus, and will miss approximately 25 percent of cases </a:t>
            </a:r>
            <a:endParaRPr lang="fa-IR" sz="3200" dirty="0">
              <a:solidFill>
                <a:prstClr val="black"/>
              </a:solidFill>
            </a:endParaRPr>
          </a:p>
        </p:txBody>
      </p:sp>
      <p:pic>
        <p:nvPicPr>
          <p:cNvPr id="3" name="Picture 2"/>
          <p:cNvPicPr>
            <a:picLocks noChangeAspect="1"/>
          </p:cNvPicPr>
          <p:nvPr/>
        </p:nvPicPr>
        <p:blipFill>
          <a:blip r:embed="rId2"/>
          <a:stretch>
            <a:fillRect/>
          </a:stretch>
        </p:blipFill>
        <p:spPr>
          <a:xfrm>
            <a:off x="1266085" y="5116752"/>
            <a:ext cx="6425741" cy="859611"/>
          </a:xfrm>
          <a:prstGeom prst="rect">
            <a:avLst/>
          </a:prstGeom>
        </p:spPr>
      </p:pic>
    </p:spTree>
    <p:extLst>
      <p:ext uri="{BB962C8B-B14F-4D97-AF65-F5344CB8AC3E}">
        <p14:creationId xmlns:p14="http://schemas.microsoft.com/office/powerpoint/2010/main" val="33435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452" y="450693"/>
            <a:ext cx="11464413" cy="3416320"/>
          </a:xfrm>
          <a:prstGeom prst="rect">
            <a:avLst/>
          </a:prstGeom>
        </p:spPr>
        <p:txBody>
          <a:bodyPr wrap="square">
            <a:spAutoFit/>
          </a:bodyPr>
          <a:lstStyle/>
          <a:p>
            <a:pPr marL="457200" indent="-457200" algn="l" rtl="0">
              <a:buFont typeface="Wingdings" panose="05000000000000000000" pitchFamily="2" charset="2"/>
              <a:buChar char="Ø"/>
            </a:pPr>
            <a:r>
              <a:rPr lang="en-US" sz="3200" dirty="0">
                <a:solidFill>
                  <a:srgbClr val="1D2228"/>
                </a:solidFill>
                <a:latin typeface="Helvetica" panose="020B0604020202020204" pitchFamily="34" charset="0"/>
                <a:ea typeface="Times New Roman" panose="02020603050405020304" pitchFamily="18" charset="0"/>
              </a:rPr>
              <a:t>Candidates for </a:t>
            </a:r>
            <a:r>
              <a:rPr lang="en-US" sz="3200" dirty="0" smtClean="0">
                <a:solidFill>
                  <a:srgbClr val="1D2228"/>
                </a:solidFill>
                <a:latin typeface="Helvetica" panose="020B0604020202020204" pitchFamily="34" charset="0"/>
                <a:ea typeface="Times New Roman" panose="02020603050405020304" pitchFamily="18" charset="0"/>
              </a:rPr>
              <a:t>screening/testing</a:t>
            </a:r>
            <a:r>
              <a:rPr lang="en-US" sz="1100" dirty="0" smtClean="0">
                <a:solidFill>
                  <a:srgbClr val="1D2228"/>
                </a:solidFill>
                <a:latin typeface="Helvetica" panose="020B0604020202020204" pitchFamily="34" charset="0"/>
                <a:ea typeface="Times New Roman" panose="02020603050405020304" pitchFamily="18" charset="0"/>
              </a:rPr>
              <a:t>—</a:t>
            </a:r>
          </a:p>
          <a:p>
            <a:pPr algn="l" rtl="0"/>
            <a:r>
              <a:rPr lang="en-US" sz="1100" dirty="0">
                <a:solidFill>
                  <a:srgbClr val="1D2228"/>
                </a:solidFill>
                <a:latin typeface="Helvetica" panose="020B0604020202020204" pitchFamily="34" charset="0"/>
                <a:ea typeface="Times New Roman" panose="02020603050405020304" pitchFamily="18" charset="0"/>
              </a:rPr>
              <a:t>	</a:t>
            </a:r>
            <a:r>
              <a:rPr lang="en-US" sz="2800" dirty="0" smtClean="0">
                <a:solidFill>
                  <a:srgbClr val="1D2228"/>
                </a:solidFill>
                <a:latin typeface="Helvetica" panose="020B0604020202020204" pitchFamily="34" charset="0"/>
                <a:ea typeface="Times New Roman" panose="02020603050405020304" pitchFamily="18" charset="0"/>
              </a:rPr>
              <a:t>Universal </a:t>
            </a:r>
            <a:r>
              <a:rPr lang="en-US" sz="2800" dirty="0">
                <a:solidFill>
                  <a:srgbClr val="1D2228"/>
                </a:solidFill>
                <a:latin typeface="Helvetica" panose="020B0604020202020204" pitchFamily="34" charset="0"/>
                <a:ea typeface="Times New Roman" panose="02020603050405020304" pitchFamily="18" charset="0"/>
              </a:rPr>
              <a:t>screening or testing appears to be the most practical approach </a:t>
            </a:r>
            <a:endParaRPr lang="en-US" sz="3200" dirty="0" smtClean="0">
              <a:solidFill>
                <a:srgbClr val="1D2228"/>
              </a:solidFill>
              <a:latin typeface="Helvetica" panose="020B0604020202020204" pitchFamily="34" charset="0"/>
              <a:ea typeface="Times New Roman" panose="02020603050405020304" pitchFamily="18" charset="0"/>
            </a:endParaRPr>
          </a:p>
          <a:p>
            <a:pPr marL="457200" indent="-457200" algn="l" rtl="0">
              <a:buFont typeface="Wingdings" panose="05000000000000000000" pitchFamily="2" charset="2"/>
              <a:buChar char="Ø"/>
            </a:pPr>
            <a:endParaRPr lang="en-US" sz="3200" dirty="0" smtClean="0">
              <a:solidFill>
                <a:srgbClr val="1D2228"/>
              </a:solidFill>
              <a:latin typeface="Helvetica" panose="020B0604020202020204" pitchFamily="34" charset="0"/>
              <a:ea typeface="Times New Roman" panose="02020603050405020304" pitchFamily="18" charset="0"/>
            </a:endParaRPr>
          </a:p>
          <a:p>
            <a:pPr marL="457200" indent="-457200" algn="l" rtl="0">
              <a:buFont typeface="Wingdings" panose="05000000000000000000" pitchFamily="2" charset="2"/>
              <a:buChar char="Ø"/>
            </a:pPr>
            <a:endParaRPr lang="en-US" sz="3200" dirty="0" smtClean="0">
              <a:solidFill>
                <a:srgbClr val="1D2228"/>
              </a:solidFill>
              <a:latin typeface="Helvetica" panose="020B0604020202020204" pitchFamily="34" charset="0"/>
              <a:ea typeface="Times New Roman" panose="02020603050405020304" pitchFamily="18" charset="0"/>
            </a:endParaRPr>
          </a:p>
          <a:p>
            <a:pPr marL="457200" indent="-457200" algn="l" rtl="0">
              <a:buFont typeface="Wingdings" panose="05000000000000000000" pitchFamily="2" charset="2"/>
              <a:buChar char="Ø"/>
            </a:pPr>
            <a:r>
              <a:rPr lang="en-US" sz="3200" dirty="0" smtClean="0">
                <a:solidFill>
                  <a:srgbClr val="1D2228"/>
                </a:solidFill>
                <a:latin typeface="Helvetica" panose="020B0604020202020204" pitchFamily="34" charset="0"/>
                <a:ea typeface="Times New Roman" panose="02020603050405020304" pitchFamily="18" charset="0"/>
              </a:rPr>
              <a:t>Timing </a:t>
            </a:r>
            <a:r>
              <a:rPr lang="en-US" sz="3200" dirty="0">
                <a:solidFill>
                  <a:srgbClr val="1D2228"/>
                </a:solidFill>
                <a:latin typeface="Helvetica" panose="020B0604020202020204" pitchFamily="34" charset="0"/>
                <a:ea typeface="Times New Roman" panose="02020603050405020304" pitchFamily="18" charset="0"/>
              </a:rPr>
              <a:t>of </a:t>
            </a:r>
            <a:r>
              <a:rPr lang="en-US" sz="3200" dirty="0" smtClean="0">
                <a:solidFill>
                  <a:srgbClr val="1D2228"/>
                </a:solidFill>
                <a:latin typeface="Helvetica" panose="020B0604020202020204" pitchFamily="34" charset="0"/>
                <a:ea typeface="Times New Roman" panose="02020603050405020304" pitchFamily="18" charset="0"/>
              </a:rPr>
              <a:t>screening/testing</a:t>
            </a:r>
          </a:p>
          <a:p>
            <a:pPr algn="l" rtl="0"/>
            <a:r>
              <a:rPr lang="en-US" sz="3200" dirty="0">
                <a:solidFill>
                  <a:srgbClr val="1D2228"/>
                </a:solidFill>
                <a:latin typeface="Helvetica" panose="020B0604020202020204" pitchFamily="34" charset="0"/>
                <a:ea typeface="Times New Roman" panose="02020603050405020304" pitchFamily="18" charset="0"/>
              </a:rPr>
              <a:t>	</a:t>
            </a:r>
            <a:r>
              <a:rPr lang="en-US" sz="3200" dirty="0" smtClean="0">
                <a:solidFill>
                  <a:srgbClr val="1D2228"/>
                </a:solidFill>
                <a:latin typeface="Helvetica" panose="020B0604020202020204" pitchFamily="34" charset="0"/>
                <a:ea typeface="Times New Roman" panose="02020603050405020304" pitchFamily="18" charset="0"/>
              </a:rPr>
              <a:t>Performed </a:t>
            </a:r>
            <a:r>
              <a:rPr lang="en-US" sz="3200" dirty="0">
                <a:solidFill>
                  <a:srgbClr val="1D2228"/>
                </a:solidFill>
                <a:latin typeface="Helvetica" panose="020B0604020202020204" pitchFamily="34" charset="0"/>
                <a:ea typeface="Times New Roman" panose="02020603050405020304" pitchFamily="18" charset="0"/>
              </a:rPr>
              <a:t>as early as the first prenatal visit </a:t>
            </a:r>
            <a:endParaRPr lang="fa-IR" sz="3200" dirty="0">
              <a:solidFill>
                <a:srgbClr val="1D2228"/>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20995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135" y="383458"/>
            <a:ext cx="11582401" cy="6309420"/>
          </a:xfrm>
          <a:prstGeom prst="rect">
            <a:avLst/>
          </a:prstGeom>
        </p:spPr>
        <p:txBody>
          <a:bodyPr wrap="square">
            <a:spAutoFit/>
          </a:bodyPr>
          <a:lstStyle/>
          <a:p>
            <a:pPr algn="l" rtl="0"/>
            <a:r>
              <a:rPr lang="en-US" sz="2400" b="1" dirty="0">
                <a:solidFill>
                  <a:srgbClr val="1D2228"/>
                </a:solidFill>
                <a:latin typeface="Helvetica" panose="020B0604020202020204" pitchFamily="34" charset="0"/>
                <a:ea typeface="Times New Roman" panose="02020603050405020304" pitchFamily="18" charset="0"/>
              </a:rPr>
              <a:t>The </a:t>
            </a:r>
            <a:r>
              <a:rPr lang="en-US" sz="2400" b="1" dirty="0">
                <a:solidFill>
                  <a:schemeClr val="accent2"/>
                </a:solidFill>
                <a:latin typeface="Helvetica" panose="020B0604020202020204" pitchFamily="34" charset="0"/>
                <a:ea typeface="Times New Roman" panose="02020603050405020304" pitchFamily="18" charset="0"/>
              </a:rPr>
              <a:t>ADA</a:t>
            </a:r>
            <a:r>
              <a:rPr lang="en-US" sz="2400" b="1" dirty="0">
                <a:solidFill>
                  <a:srgbClr val="1D2228"/>
                </a:solidFill>
                <a:latin typeface="Helvetica" panose="020B0604020202020204" pitchFamily="34" charset="0"/>
                <a:ea typeface="Times New Roman" panose="02020603050405020304" pitchFamily="18" charset="0"/>
              </a:rPr>
              <a:t> and </a:t>
            </a:r>
            <a:r>
              <a:rPr lang="en-US" sz="2400" b="1" dirty="0">
                <a:solidFill>
                  <a:schemeClr val="accent2"/>
                </a:solidFill>
                <a:latin typeface="Helvetica" panose="020B0604020202020204" pitchFamily="34" charset="0"/>
                <a:ea typeface="Times New Roman" panose="02020603050405020304" pitchFamily="18" charset="0"/>
              </a:rPr>
              <a:t>ACOG</a:t>
            </a:r>
            <a:r>
              <a:rPr lang="en-US" sz="2400" b="1" dirty="0">
                <a:solidFill>
                  <a:srgbClr val="1D2228"/>
                </a:solidFill>
                <a:latin typeface="Helvetica" panose="020B0604020202020204" pitchFamily="34" charset="0"/>
                <a:ea typeface="Times New Roman" panose="02020603050405020304" pitchFamily="18" charset="0"/>
              </a:rPr>
              <a:t> define women at increased risk of overt diabetes based on:</a:t>
            </a:r>
            <a:br>
              <a:rPr lang="en-US" sz="2400" b="1" dirty="0">
                <a:solidFill>
                  <a:srgbClr val="1D2228"/>
                </a:solidFill>
                <a:latin typeface="Helvetica" panose="020B0604020202020204" pitchFamily="34" charset="0"/>
                <a:ea typeface="Times New Roman" panose="02020603050405020304" pitchFamily="18" charset="0"/>
              </a:rPr>
            </a:br>
            <a:endParaRPr lang="en-US" sz="2400" b="1" dirty="0" smtClean="0">
              <a:solidFill>
                <a:srgbClr val="1D2228"/>
              </a:solidFill>
              <a:latin typeface="Helvetica" panose="020B0604020202020204" pitchFamily="34" charset="0"/>
              <a:ea typeface="Times New Roman" panose="02020603050405020304" pitchFamily="18" charset="0"/>
            </a:endParaRPr>
          </a:p>
          <a:p>
            <a:pPr algn="l" rtl="0"/>
            <a:r>
              <a:rPr lang="en-US" sz="2800" dirty="0" smtClean="0">
                <a:solidFill>
                  <a:schemeClr val="accent2"/>
                </a:solidFill>
                <a:latin typeface="Helvetica" panose="020B0604020202020204" pitchFamily="34" charset="0"/>
                <a:ea typeface="Times New Roman" panose="02020603050405020304" pitchFamily="18" charset="0"/>
              </a:rPr>
              <a:t>Body </a:t>
            </a:r>
            <a:r>
              <a:rPr lang="en-US" sz="2800" dirty="0">
                <a:solidFill>
                  <a:schemeClr val="accent2"/>
                </a:solidFill>
                <a:latin typeface="Helvetica" panose="020B0604020202020204" pitchFamily="34" charset="0"/>
                <a:ea typeface="Times New Roman" panose="02020603050405020304" pitchFamily="18" charset="0"/>
              </a:rPr>
              <a:t>mass index ≥25 kg/m2 (≥23 kg/m2 in Asian Americans) plus one or more of the </a:t>
            </a:r>
            <a:r>
              <a:rPr lang="en-US" sz="2800" dirty="0" smtClean="0">
                <a:solidFill>
                  <a:schemeClr val="accent2"/>
                </a:solidFill>
                <a:latin typeface="Helvetica" panose="020B0604020202020204" pitchFamily="34" charset="0"/>
                <a:ea typeface="Times New Roman" panose="02020603050405020304" pitchFamily="18" charset="0"/>
              </a:rPr>
              <a:t>following</a:t>
            </a:r>
            <a:r>
              <a:rPr lang="en-US" sz="2400" b="1" dirty="0" smtClean="0">
                <a:solidFill>
                  <a:schemeClr val="accent2"/>
                </a:solidFill>
                <a:latin typeface="Helvetica" panose="020B0604020202020204" pitchFamily="34" charset="0"/>
                <a:ea typeface="Times New Roman" panose="02020603050405020304" pitchFamily="18" charset="0"/>
              </a:rPr>
              <a:t>:</a:t>
            </a:r>
            <a:r>
              <a:rPr lang="en-US" sz="2400" b="1" dirty="0">
                <a:solidFill>
                  <a:schemeClr val="accent2"/>
                </a:solidFill>
                <a:latin typeface="Helvetica" panose="020B0604020202020204" pitchFamily="34" charset="0"/>
                <a:ea typeface="Times New Roman" panose="02020603050405020304" pitchFamily="18" charset="0"/>
              </a:rPr>
              <a:t/>
            </a:r>
            <a:br>
              <a:rPr lang="en-US" sz="2400" b="1" dirty="0">
                <a:solidFill>
                  <a:schemeClr val="accent2"/>
                </a:solidFill>
                <a:latin typeface="Helvetica" panose="020B0604020202020204" pitchFamily="34" charset="0"/>
                <a:ea typeface="Times New Roman" panose="02020603050405020304" pitchFamily="18" charset="0"/>
              </a:rPr>
            </a:br>
            <a:endParaRPr lang="en-US" sz="2400" b="1" dirty="0">
              <a:solidFill>
                <a:srgbClr val="1D2228"/>
              </a:solidFill>
              <a:latin typeface="Helvetica" panose="020B0604020202020204" pitchFamily="34" charset="0"/>
              <a:ea typeface="Times New Roman" panose="02020603050405020304" pitchFamily="18" charset="0"/>
            </a:endParaRPr>
          </a:p>
          <a:p>
            <a:pPr marL="342900" indent="-342900" algn="l" rtl="0">
              <a:buFont typeface="Wingdings" panose="05000000000000000000" pitchFamily="2" charset="2"/>
              <a:buChar char="v"/>
            </a:pPr>
            <a:r>
              <a:rPr lang="en-US" sz="2800" dirty="0" smtClean="0">
                <a:solidFill>
                  <a:srgbClr val="1D2228"/>
                </a:solidFill>
                <a:latin typeface="Helvetica" panose="020B0604020202020204" pitchFamily="34" charset="0"/>
                <a:ea typeface="Times New Roman" panose="02020603050405020304" pitchFamily="18" charset="0"/>
              </a:rPr>
              <a:t>Gestational </a:t>
            </a:r>
            <a:r>
              <a:rPr lang="en-US" sz="2800" dirty="0">
                <a:solidFill>
                  <a:srgbClr val="1D2228"/>
                </a:solidFill>
                <a:latin typeface="Helvetica" panose="020B0604020202020204" pitchFamily="34" charset="0"/>
                <a:ea typeface="Times New Roman" panose="02020603050405020304" pitchFamily="18" charset="0"/>
              </a:rPr>
              <a:t>diabetes mellitus in a previous pregnancy</a:t>
            </a:r>
            <a:br>
              <a:rPr lang="en-US" sz="2800" dirty="0">
                <a:solidFill>
                  <a:srgbClr val="1D2228"/>
                </a:solidFill>
                <a:latin typeface="Helvetica" panose="020B0604020202020204" pitchFamily="34" charset="0"/>
                <a:ea typeface="Times New Roman" panose="02020603050405020304" pitchFamily="18" charset="0"/>
              </a:rPr>
            </a:br>
            <a:endParaRPr lang="en-US" sz="2800" dirty="0" smtClean="0">
              <a:solidFill>
                <a:srgbClr val="1D2228"/>
              </a:solidFill>
              <a:latin typeface="Helvetica" panose="020B0604020202020204" pitchFamily="34" charset="0"/>
              <a:ea typeface="Times New Roman" panose="02020603050405020304" pitchFamily="18" charset="0"/>
            </a:endParaRPr>
          </a:p>
          <a:p>
            <a:pPr marL="342900" indent="-342900" algn="l" rtl="0">
              <a:buFont typeface="Wingdings" panose="05000000000000000000" pitchFamily="2" charset="2"/>
              <a:buChar char="v"/>
            </a:pPr>
            <a:r>
              <a:rPr lang="en-US" sz="2800" dirty="0" smtClean="0">
                <a:solidFill>
                  <a:srgbClr val="1D2228"/>
                </a:solidFill>
                <a:latin typeface="Helvetica" panose="020B0604020202020204" pitchFamily="34" charset="0"/>
                <a:ea typeface="Times New Roman" panose="02020603050405020304" pitchFamily="18" charset="0"/>
              </a:rPr>
              <a:t>Glycated </a:t>
            </a:r>
            <a:r>
              <a:rPr lang="en-US" sz="2800" dirty="0">
                <a:solidFill>
                  <a:srgbClr val="1D2228"/>
                </a:solidFill>
                <a:latin typeface="Helvetica" panose="020B0604020202020204" pitchFamily="34" charset="0"/>
                <a:ea typeface="Times New Roman" panose="02020603050405020304" pitchFamily="18" charset="0"/>
              </a:rPr>
              <a:t>hemoglobin ≥5.7 </a:t>
            </a:r>
            <a:r>
              <a:rPr lang="en-US" sz="2800" dirty="0" smtClean="0">
                <a:solidFill>
                  <a:srgbClr val="1D2228"/>
                </a:solidFill>
                <a:latin typeface="Helvetica" panose="020B0604020202020204" pitchFamily="34" charset="0"/>
                <a:ea typeface="Times New Roman" panose="02020603050405020304" pitchFamily="18" charset="0"/>
              </a:rPr>
              <a:t>percent, </a:t>
            </a:r>
            <a:r>
              <a:rPr lang="en-US" sz="2800" dirty="0">
                <a:solidFill>
                  <a:srgbClr val="1D2228"/>
                </a:solidFill>
                <a:latin typeface="Helvetica" panose="020B0604020202020204" pitchFamily="34" charset="0"/>
                <a:ea typeface="Times New Roman" panose="02020603050405020304" pitchFamily="18" charset="0"/>
              </a:rPr>
              <a:t>impaired glucose tolerance, or impaired fasting glucose on previous testing</a:t>
            </a:r>
            <a:br>
              <a:rPr lang="en-US" sz="2800" dirty="0">
                <a:solidFill>
                  <a:srgbClr val="1D2228"/>
                </a:solidFill>
                <a:latin typeface="Helvetica" panose="020B0604020202020204" pitchFamily="34" charset="0"/>
                <a:ea typeface="Times New Roman" panose="02020603050405020304" pitchFamily="18" charset="0"/>
              </a:rPr>
            </a:br>
            <a:endParaRPr lang="en-US" sz="2800" dirty="0" smtClean="0">
              <a:solidFill>
                <a:srgbClr val="1D2228"/>
              </a:solidFill>
              <a:latin typeface="Helvetica" panose="020B0604020202020204" pitchFamily="34" charset="0"/>
              <a:ea typeface="Times New Roman" panose="02020603050405020304" pitchFamily="18" charset="0"/>
            </a:endParaRPr>
          </a:p>
          <a:p>
            <a:pPr marL="342900" indent="-342900" algn="l" rtl="0">
              <a:buFont typeface="Wingdings" panose="05000000000000000000" pitchFamily="2" charset="2"/>
              <a:buChar char="v"/>
            </a:pPr>
            <a:r>
              <a:rPr lang="en-US" sz="2800" dirty="0" smtClean="0">
                <a:solidFill>
                  <a:srgbClr val="1D2228"/>
                </a:solidFill>
                <a:latin typeface="Helvetica" panose="020B0604020202020204" pitchFamily="34" charset="0"/>
                <a:ea typeface="Times New Roman" panose="02020603050405020304" pitchFamily="18" charset="0"/>
              </a:rPr>
              <a:t>First-degree </a:t>
            </a:r>
            <a:r>
              <a:rPr lang="en-US" sz="2800" dirty="0">
                <a:solidFill>
                  <a:srgbClr val="1D2228"/>
                </a:solidFill>
                <a:latin typeface="Helvetica" panose="020B0604020202020204" pitchFamily="34" charset="0"/>
                <a:ea typeface="Times New Roman" panose="02020603050405020304" pitchFamily="18" charset="0"/>
              </a:rPr>
              <a:t>relative with diabetes</a:t>
            </a:r>
            <a:br>
              <a:rPr lang="en-US" sz="2800" dirty="0">
                <a:solidFill>
                  <a:srgbClr val="1D2228"/>
                </a:solidFill>
                <a:latin typeface="Helvetica" panose="020B0604020202020204" pitchFamily="34" charset="0"/>
                <a:ea typeface="Times New Roman" panose="02020603050405020304" pitchFamily="18" charset="0"/>
              </a:rPr>
            </a:br>
            <a:endParaRPr lang="en-US" sz="2800" dirty="0" smtClean="0">
              <a:solidFill>
                <a:srgbClr val="1D2228"/>
              </a:solidFill>
              <a:latin typeface="Helvetica" panose="020B0604020202020204" pitchFamily="34" charset="0"/>
              <a:ea typeface="Times New Roman" panose="02020603050405020304" pitchFamily="18" charset="0"/>
            </a:endParaRPr>
          </a:p>
          <a:p>
            <a:pPr marL="342900" indent="-342900" algn="l" rtl="0">
              <a:buFont typeface="Wingdings" panose="05000000000000000000" pitchFamily="2" charset="2"/>
              <a:buChar char="v"/>
            </a:pPr>
            <a:r>
              <a:rPr lang="en-US" sz="2800" dirty="0" smtClean="0">
                <a:solidFill>
                  <a:srgbClr val="1D2228"/>
                </a:solidFill>
                <a:latin typeface="Helvetica" panose="020B0604020202020204" pitchFamily="34" charset="0"/>
                <a:ea typeface="Times New Roman" panose="02020603050405020304" pitchFamily="18" charset="0"/>
              </a:rPr>
              <a:t>High-risk </a:t>
            </a:r>
            <a:r>
              <a:rPr lang="en-US" sz="2800" dirty="0">
                <a:solidFill>
                  <a:srgbClr val="1D2228"/>
                </a:solidFill>
                <a:latin typeface="Helvetica" panose="020B0604020202020204" pitchFamily="34" charset="0"/>
                <a:ea typeface="Times New Roman" panose="02020603050405020304" pitchFamily="18" charset="0"/>
              </a:rPr>
              <a:t>race/ethnicity (</a:t>
            </a:r>
            <a:r>
              <a:rPr lang="en-US" sz="2800" dirty="0" err="1">
                <a:solidFill>
                  <a:srgbClr val="1D2228"/>
                </a:solidFill>
                <a:latin typeface="Helvetica" panose="020B0604020202020204" pitchFamily="34" charset="0"/>
                <a:ea typeface="Times New Roman" panose="02020603050405020304" pitchFamily="18" charset="0"/>
              </a:rPr>
              <a:t>eg</a:t>
            </a:r>
            <a:r>
              <a:rPr lang="en-US" sz="2800" dirty="0">
                <a:solidFill>
                  <a:srgbClr val="1D2228"/>
                </a:solidFill>
                <a:latin typeface="Helvetica" panose="020B0604020202020204" pitchFamily="34" charset="0"/>
                <a:ea typeface="Times New Roman" panose="02020603050405020304" pitchFamily="18" charset="0"/>
              </a:rPr>
              <a:t>, African American, Latino, Native American, Asian American, Pacific Islander</a:t>
            </a:r>
            <a:r>
              <a:rPr lang="en-US" sz="2400" b="1" dirty="0" smtClean="0">
                <a:solidFill>
                  <a:srgbClr val="1D2228"/>
                </a:solidFill>
                <a:latin typeface="Helvetica" panose="020B0604020202020204" pitchFamily="34" charset="0"/>
                <a:ea typeface="Times New Roman" panose="02020603050405020304" pitchFamily="18" charset="0"/>
              </a:rPr>
              <a:t>)</a:t>
            </a:r>
            <a:endParaRPr lang="fa-IR" sz="4000" b="1" dirty="0"/>
          </a:p>
        </p:txBody>
      </p:sp>
    </p:spTree>
    <p:extLst>
      <p:ext uri="{BB962C8B-B14F-4D97-AF65-F5344CB8AC3E}">
        <p14:creationId xmlns:p14="http://schemas.microsoft.com/office/powerpoint/2010/main" val="3153888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1693</TotalTime>
  <Words>1179</Words>
  <Application>Microsoft Office PowerPoint</Application>
  <PresentationFormat>Widescreen</PresentationFormat>
  <Paragraphs>126</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Helvetica</vt:lpstr>
      <vt:lpstr>Times New Roman</vt:lpstr>
      <vt:lpstr>Wingdings</vt:lpstr>
      <vt:lpstr>Office Theme</vt:lpstr>
      <vt:lpstr>Diagnosis &amp; Management of GDM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&amp; Management of GDM</dc:title>
  <dc:creator>mandana</dc:creator>
  <cp:lastModifiedBy>mandana</cp:lastModifiedBy>
  <cp:revision>62</cp:revision>
  <dcterms:created xsi:type="dcterms:W3CDTF">2021-01-29T08:46:18Z</dcterms:created>
  <dcterms:modified xsi:type="dcterms:W3CDTF">2021-02-15T21:06:44Z</dcterms:modified>
</cp:coreProperties>
</file>